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x="18288000" cy="10287000"/>
  <p:notesSz cx="6858000" cy="9144000"/>
  <p:embeddedFontLst>
    <p:embeddedFont>
      <p:font typeface="Lovelo" charset="1" panose="02000000000000000000"/>
      <p:regular r:id="rId22"/>
    </p:embeddedFont>
    <p:embeddedFont>
      <p:font typeface="HK Grotesk" charset="1" panose="00000500000000000000"/>
      <p:regular r:id="rId23"/>
    </p:embeddedFont>
    <p:embeddedFont>
      <p:font typeface="HK Grotesk Bold" charset="1" panose="00000800000000000000"/>
      <p:regular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jpeg>
</file>

<file path=ppt/media/image19.png>
</file>

<file path=ppt/media/image2.jpeg>
</file>

<file path=ppt/media/image20.png>
</file>

<file path=ppt/media/image3.jpe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 Id="rId3" Target="../media/image12.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 Id="rId3" Target="../media/image14.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 Id="rId3" Target="../media/image16.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jpe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8.jpe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jpeg" Type="http://schemas.openxmlformats.org/officeDocument/2006/relationships/image"/><Relationship Id="rId3" Target="../media/image19.png" Type="http://schemas.openxmlformats.org/officeDocument/2006/relationships/image"/><Relationship Id="rId4" Target="../media/image20.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9.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5940000">
            <a:off x="2633388" y="-4692543"/>
            <a:ext cx="13021223" cy="19672086"/>
          </a:xfrm>
          <a:custGeom>
            <a:avLst/>
            <a:gdLst/>
            <a:ahLst/>
            <a:cxnLst/>
            <a:rect r="r" b="b" t="t" l="l"/>
            <a:pathLst>
              <a:path h="19672086" w="13021223">
                <a:moveTo>
                  <a:pt x="2860874" y="19672086"/>
                </a:moveTo>
                <a:lnTo>
                  <a:pt x="0" y="1609241"/>
                </a:lnTo>
                <a:lnTo>
                  <a:pt x="10160350" y="0"/>
                </a:lnTo>
                <a:lnTo>
                  <a:pt x="13021224" y="18062845"/>
                </a:lnTo>
                <a:lnTo>
                  <a:pt x="2860874" y="19672086"/>
                </a:lnTo>
                <a:close/>
              </a:path>
            </a:pathLst>
          </a:custGeom>
          <a:blipFill>
            <a:blip r:embed="rId2"/>
            <a:stretch>
              <a:fillRect l="-76897" t="-4149" r="-69884" b="-4885"/>
            </a:stretch>
          </a:blipFill>
        </p:spPr>
      </p:sp>
      <p:sp>
        <p:nvSpPr>
          <p:cNvPr name="TextBox 3" id="3"/>
          <p:cNvSpPr txBox="true"/>
          <p:nvPr/>
        </p:nvSpPr>
        <p:spPr>
          <a:xfrm rot="0">
            <a:off x="2763454" y="3437594"/>
            <a:ext cx="12761093" cy="3364187"/>
          </a:xfrm>
          <a:prstGeom prst="rect">
            <a:avLst/>
          </a:prstGeom>
        </p:spPr>
        <p:txBody>
          <a:bodyPr anchor="t" rtlCol="false" tIns="0" lIns="0" bIns="0" rIns="0">
            <a:spAutoFit/>
          </a:bodyPr>
          <a:lstStyle/>
          <a:p>
            <a:pPr algn="ctr">
              <a:lnSpc>
                <a:spcPts val="8917"/>
              </a:lnSpc>
            </a:pPr>
            <a:r>
              <a:rPr lang="en-US" sz="7077" spc="198">
                <a:solidFill>
                  <a:srgbClr val="FFFFFF"/>
                </a:solidFill>
                <a:latin typeface="Lovelo"/>
                <a:ea typeface="Lovelo"/>
                <a:cs typeface="Lovelo"/>
                <a:sym typeface="Lovelo"/>
              </a:rPr>
              <a:t>ANÁLISIS DE ACCESO A LA VIVIENDA JOVEN EN ESPAÑA</a:t>
            </a:r>
          </a:p>
          <a:p>
            <a:pPr algn="ctr">
              <a:lnSpc>
                <a:spcPts val="8917"/>
              </a:lnSpc>
            </a:pPr>
            <a:r>
              <a:rPr lang="en-US" sz="7077" spc="198">
                <a:solidFill>
                  <a:srgbClr val="FFFFFF"/>
                </a:solidFill>
                <a:latin typeface="Lovelo"/>
                <a:ea typeface="Lovelo"/>
                <a:cs typeface="Lovelo"/>
                <a:sym typeface="Lovelo"/>
              </a:rPr>
              <a:t>2020-2023</a:t>
            </a:r>
          </a:p>
        </p:txBody>
      </p:sp>
      <p:sp>
        <p:nvSpPr>
          <p:cNvPr name="TextBox 4" id="4"/>
          <p:cNvSpPr txBox="true"/>
          <p:nvPr/>
        </p:nvSpPr>
        <p:spPr>
          <a:xfrm rot="0">
            <a:off x="1028700" y="8960485"/>
            <a:ext cx="2438056" cy="297815"/>
          </a:xfrm>
          <a:prstGeom prst="rect">
            <a:avLst/>
          </a:prstGeom>
        </p:spPr>
        <p:txBody>
          <a:bodyPr anchor="t" rtlCol="false" tIns="0" lIns="0" bIns="0" rIns="0">
            <a:spAutoFit/>
          </a:bodyPr>
          <a:lstStyle/>
          <a:p>
            <a:pPr algn="ctr" marL="0" indent="0" lvl="0">
              <a:lnSpc>
                <a:spcPts val="2380"/>
              </a:lnSpc>
              <a:spcBef>
                <a:spcPct val="0"/>
              </a:spcBef>
            </a:pPr>
            <a:r>
              <a:rPr lang="en-US" sz="2000">
                <a:solidFill>
                  <a:srgbClr val="FFFFFF"/>
                </a:solidFill>
                <a:latin typeface="HK Grotesk"/>
                <a:ea typeface="HK Grotesk"/>
                <a:cs typeface="HK Grotesk"/>
                <a:sym typeface="HK Grotesk"/>
              </a:rPr>
              <a:t>Lucía Ruiz </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375489" y="1358583"/>
            <a:ext cx="9578749" cy="7664133"/>
          </a:xfrm>
          <a:custGeom>
            <a:avLst/>
            <a:gdLst/>
            <a:ahLst/>
            <a:cxnLst/>
            <a:rect r="r" b="b" t="t" l="l"/>
            <a:pathLst>
              <a:path h="7664133" w="9578749">
                <a:moveTo>
                  <a:pt x="0" y="0"/>
                </a:moveTo>
                <a:lnTo>
                  <a:pt x="9578748" y="0"/>
                </a:lnTo>
                <a:lnTo>
                  <a:pt x="9578748" y="7664132"/>
                </a:lnTo>
                <a:lnTo>
                  <a:pt x="0" y="7664132"/>
                </a:lnTo>
                <a:lnTo>
                  <a:pt x="0" y="0"/>
                </a:lnTo>
                <a:close/>
              </a:path>
            </a:pathLst>
          </a:custGeom>
          <a:blipFill>
            <a:blip r:embed="rId2"/>
            <a:stretch>
              <a:fillRect l="0" t="-5914" r="-288" b="0"/>
            </a:stretch>
          </a:blipFill>
        </p:spPr>
      </p:sp>
      <p:sp>
        <p:nvSpPr>
          <p:cNvPr name="TextBox 3" id="3"/>
          <p:cNvSpPr txBox="true"/>
          <p:nvPr/>
        </p:nvSpPr>
        <p:spPr>
          <a:xfrm rot="0">
            <a:off x="11304580" y="4064000"/>
            <a:ext cx="6065577" cy="2111375"/>
          </a:xfrm>
          <a:prstGeom prst="rect">
            <a:avLst/>
          </a:prstGeom>
        </p:spPr>
        <p:txBody>
          <a:bodyPr anchor="t" rtlCol="false" tIns="0" lIns="0" bIns="0" rIns="0">
            <a:spAutoFit/>
          </a:bodyPr>
          <a:lstStyle/>
          <a:p>
            <a:pPr algn="l" marL="0" indent="0" lvl="0">
              <a:lnSpc>
                <a:spcPts val="2800"/>
              </a:lnSpc>
              <a:spcBef>
                <a:spcPct val="0"/>
              </a:spcBef>
            </a:pPr>
            <a:r>
              <a:rPr lang="en-US" sz="2000" strike="noStrike" u="none">
                <a:solidFill>
                  <a:srgbClr val="000000"/>
                </a:solidFill>
                <a:latin typeface="HK Grotesk"/>
                <a:ea typeface="HK Grotesk"/>
                <a:cs typeface="HK Grotesk"/>
                <a:sym typeface="HK Grotesk"/>
              </a:rPr>
              <a:t>Baleares, Madrid y Canarias lideran el ranking de dificultad para acceder a la vivienda.</a:t>
            </a:r>
          </a:p>
          <a:p>
            <a:pPr algn="ctr" marL="0" indent="0" lvl="0">
              <a:lnSpc>
                <a:spcPts val="2800"/>
              </a:lnSpc>
              <a:spcBef>
                <a:spcPct val="0"/>
              </a:spcBef>
            </a:pPr>
          </a:p>
          <a:p>
            <a:pPr algn="l" marL="0" indent="0" lvl="0">
              <a:lnSpc>
                <a:spcPts val="2800"/>
              </a:lnSpc>
              <a:spcBef>
                <a:spcPct val="0"/>
              </a:spcBef>
            </a:pPr>
            <a:r>
              <a:rPr lang="en-US" sz="2000" strike="noStrike" u="none">
                <a:solidFill>
                  <a:srgbClr val="000000"/>
                </a:solidFill>
                <a:latin typeface="HK Grotesk"/>
                <a:ea typeface="HK Grotesk"/>
                <a:cs typeface="HK Grotesk"/>
                <a:sym typeface="HK Grotesk"/>
              </a:rPr>
              <a:t>Castilla-La Mancha o Extremadura, el esfuerzo mensual es significativamente menor, reflejando desigualdades territoriales marcadas.</a:t>
            </a:r>
          </a:p>
        </p:txBody>
      </p:sp>
      <p:sp>
        <p:nvSpPr>
          <p:cNvPr name="TextBox 4" id="4"/>
          <p:cNvSpPr txBox="true"/>
          <p:nvPr/>
        </p:nvSpPr>
        <p:spPr>
          <a:xfrm rot="0">
            <a:off x="11304580" y="942975"/>
            <a:ext cx="5954720" cy="2098675"/>
          </a:xfrm>
          <a:prstGeom prst="rect">
            <a:avLst/>
          </a:prstGeom>
        </p:spPr>
        <p:txBody>
          <a:bodyPr anchor="t" rtlCol="false" tIns="0" lIns="0" bIns="0" rIns="0">
            <a:spAutoFit/>
          </a:bodyPr>
          <a:lstStyle/>
          <a:p>
            <a:pPr algn="l">
              <a:lnSpc>
                <a:spcPts val="5599"/>
              </a:lnSpc>
            </a:pPr>
            <a:r>
              <a:rPr lang="en-US" sz="3999" b="true">
                <a:solidFill>
                  <a:srgbClr val="000000"/>
                </a:solidFill>
                <a:latin typeface="Lovelo"/>
                <a:ea typeface="Lovelo"/>
                <a:cs typeface="Lovelo"/>
                <a:sym typeface="Lovelo"/>
              </a:rPr>
              <a:t>¿DÓNDE ES MÁS DIFÍCIL ACCEDER A LA VIVIENDA EN ESPAÑA EN 2023?</a:t>
            </a:r>
          </a:p>
        </p:txBody>
      </p:sp>
      <p:sp>
        <p:nvSpPr>
          <p:cNvPr name="TextBox 5" id="5"/>
          <p:cNvSpPr txBox="true"/>
          <p:nvPr/>
        </p:nvSpPr>
        <p:spPr>
          <a:xfrm rot="0">
            <a:off x="1028700" y="1092057"/>
            <a:ext cx="6399442" cy="273685"/>
          </a:xfrm>
          <a:prstGeom prst="rect">
            <a:avLst/>
          </a:prstGeom>
        </p:spPr>
        <p:txBody>
          <a:bodyPr anchor="t" rtlCol="false" tIns="0" lIns="0" bIns="0" rIns="0">
            <a:spAutoFit/>
          </a:bodyPr>
          <a:lstStyle/>
          <a:p>
            <a:pPr algn="ctr" marL="0" indent="0" lvl="0">
              <a:lnSpc>
                <a:spcPts val="2240"/>
              </a:lnSpc>
              <a:spcBef>
                <a:spcPct val="0"/>
              </a:spcBef>
            </a:pPr>
            <a:r>
              <a:rPr lang="en-US" sz="1600" strike="noStrike" u="none">
                <a:solidFill>
                  <a:srgbClr val="000000"/>
                </a:solidFill>
                <a:latin typeface="HK Grotesk"/>
                <a:ea typeface="HK Grotesk"/>
                <a:cs typeface="HK Grotesk"/>
                <a:sym typeface="HK Grotesk"/>
              </a:rPr>
              <a:t>Esfuerzo económico medio por comunidad autónoma en 2023 </a:t>
            </a:r>
          </a:p>
        </p:txBody>
      </p:sp>
      <p:sp>
        <p:nvSpPr>
          <p:cNvPr name="TextBox 6" id="6"/>
          <p:cNvSpPr txBox="true"/>
          <p:nvPr/>
        </p:nvSpPr>
        <p:spPr>
          <a:xfrm rot="0">
            <a:off x="1028700" y="8984615"/>
            <a:ext cx="5469136" cy="273685"/>
          </a:xfrm>
          <a:prstGeom prst="rect">
            <a:avLst/>
          </a:prstGeom>
        </p:spPr>
        <p:txBody>
          <a:bodyPr anchor="t" rtlCol="false" tIns="0" lIns="0" bIns="0" rIns="0">
            <a:spAutoFit/>
          </a:bodyPr>
          <a:lstStyle/>
          <a:p>
            <a:pPr algn="ctr" marL="0" indent="0" lvl="0">
              <a:lnSpc>
                <a:spcPts val="2240"/>
              </a:lnSpc>
              <a:spcBef>
                <a:spcPct val="0"/>
              </a:spcBef>
            </a:pPr>
            <a:r>
              <a:rPr lang="en-US" sz="1600">
                <a:solidFill>
                  <a:srgbClr val="000000"/>
                </a:solidFill>
                <a:latin typeface="HK Grotesk"/>
                <a:ea typeface="HK Grotesk"/>
                <a:cs typeface="HK Grotesk"/>
                <a:sym typeface="HK Grotesk"/>
              </a:rPr>
              <a:t>*Esfuerzo 1=100% de tu salario para pagar 1 m².</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5105194" y="3017829"/>
            <a:ext cx="1725441" cy="1219200"/>
          </a:xfrm>
          <a:custGeom>
            <a:avLst/>
            <a:gdLst/>
            <a:ahLst/>
            <a:cxnLst/>
            <a:rect r="r" b="b" t="t" l="l"/>
            <a:pathLst>
              <a:path h="1219200" w="1725441">
                <a:moveTo>
                  <a:pt x="0" y="0"/>
                </a:moveTo>
                <a:lnTo>
                  <a:pt x="1725442" y="0"/>
                </a:lnTo>
                <a:lnTo>
                  <a:pt x="1725442" y="1219200"/>
                </a:lnTo>
                <a:lnTo>
                  <a:pt x="0" y="1219200"/>
                </a:lnTo>
                <a:lnTo>
                  <a:pt x="0" y="0"/>
                </a:lnTo>
                <a:close/>
              </a:path>
            </a:pathLst>
          </a:custGeom>
          <a:blipFill>
            <a:blip r:embed="rId2"/>
            <a:stretch>
              <a:fillRect l="-595791" t="-102542" r="0" b="-543368"/>
            </a:stretch>
          </a:blipFill>
        </p:spPr>
      </p:sp>
      <p:sp>
        <p:nvSpPr>
          <p:cNvPr name="Freeform 3" id="3"/>
          <p:cNvSpPr/>
          <p:nvPr/>
        </p:nvSpPr>
        <p:spPr>
          <a:xfrm flipH="false" flipV="false" rot="0">
            <a:off x="1028700" y="1481312"/>
            <a:ext cx="6436455" cy="7324377"/>
          </a:xfrm>
          <a:custGeom>
            <a:avLst/>
            <a:gdLst/>
            <a:ahLst/>
            <a:cxnLst/>
            <a:rect r="r" b="b" t="t" l="l"/>
            <a:pathLst>
              <a:path h="7324377" w="6436455">
                <a:moveTo>
                  <a:pt x="0" y="0"/>
                </a:moveTo>
                <a:lnTo>
                  <a:pt x="6436455" y="0"/>
                </a:lnTo>
                <a:lnTo>
                  <a:pt x="6436455" y="7324376"/>
                </a:lnTo>
                <a:lnTo>
                  <a:pt x="0" y="7324376"/>
                </a:lnTo>
                <a:lnTo>
                  <a:pt x="0" y="0"/>
                </a:lnTo>
                <a:close/>
              </a:path>
            </a:pathLst>
          </a:custGeom>
          <a:blipFill>
            <a:blip r:embed="rId3"/>
            <a:stretch>
              <a:fillRect l="0" t="-5818" r="-96813" b="-5520"/>
            </a:stretch>
          </a:blipFill>
        </p:spPr>
      </p:sp>
      <p:sp>
        <p:nvSpPr>
          <p:cNvPr name="TextBox 4" id="4"/>
          <p:cNvSpPr txBox="true"/>
          <p:nvPr/>
        </p:nvSpPr>
        <p:spPr>
          <a:xfrm rot="0">
            <a:off x="10284822" y="1395587"/>
            <a:ext cx="5954720" cy="2098675"/>
          </a:xfrm>
          <a:prstGeom prst="rect">
            <a:avLst/>
          </a:prstGeom>
        </p:spPr>
        <p:txBody>
          <a:bodyPr anchor="t" rtlCol="false" tIns="0" lIns="0" bIns="0" rIns="0">
            <a:spAutoFit/>
          </a:bodyPr>
          <a:lstStyle/>
          <a:p>
            <a:pPr algn="l">
              <a:lnSpc>
                <a:spcPts val="5599"/>
              </a:lnSpc>
            </a:pPr>
            <a:r>
              <a:rPr lang="en-US" sz="3999" b="true">
                <a:solidFill>
                  <a:srgbClr val="000000"/>
                </a:solidFill>
                <a:latin typeface="Lovelo"/>
                <a:ea typeface="Lovelo"/>
                <a:cs typeface="Lovelo"/>
                <a:sym typeface="Lovelo"/>
              </a:rPr>
              <a:t>¿ES LA EDAD UN FACTOR CLAVE EN EL ACCESO A LA VIVIENDA ?</a:t>
            </a:r>
          </a:p>
        </p:txBody>
      </p:sp>
      <p:sp>
        <p:nvSpPr>
          <p:cNvPr name="Freeform 5" id="5"/>
          <p:cNvSpPr/>
          <p:nvPr/>
        </p:nvSpPr>
        <p:spPr>
          <a:xfrm flipH="false" flipV="false" rot="0">
            <a:off x="7588836" y="1610223"/>
            <a:ext cx="1786021" cy="800100"/>
          </a:xfrm>
          <a:custGeom>
            <a:avLst/>
            <a:gdLst/>
            <a:ahLst/>
            <a:cxnLst/>
            <a:rect r="r" b="b" t="t" l="l"/>
            <a:pathLst>
              <a:path h="800100" w="1786021">
                <a:moveTo>
                  <a:pt x="0" y="0"/>
                </a:moveTo>
                <a:lnTo>
                  <a:pt x="1786021" y="0"/>
                </a:lnTo>
                <a:lnTo>
                  <a:pt x="1786021" y="800100"/>
                </a:lnTo>
                <a:lnTo>
                  <a:pt x="0" y="800100"/>
                </a:lnTo>
                <a:lnTo>
                  <a:pt x="0" y="0"/>
                </a:lnTo>
                <a:close/>
              </a:path>
            </a:pathLst>
          </a:custGeom>
          <a:blipFill>
            <a:blip r:embed="rId3"/>
            <a:stretch>
              <a:fillRect l="-565790" t="-992" r="0" b="-855754"/>
            </a:stretch>
          </a:blipFill>
        </p:spPr>
      </p:sp>
      <p:sp>
        <p:nvSpPr>
          <p:cNvPr name="TextBox 6" id="6"/>
          <p:cNvSpPr txBox="true"/>
          <p:nvPr/>
        </p:nvSpPr>
        <p:spPr>
          <a:xfrm rot="0">
            <a:off x="1028700" y="1050290"/>
            <a:ext cx="4324144" cy="273685"/>
          </a:xfrm>
          <a:prstGeom prst="rect">
            <a:avLst/>
          </a:prstGeom>
        </p:spPr>
        <p:txBody>
          <a:bodyPr anchor="t" rtlCol="false" tIns="0" lIns="0" bIns="0" rIns="0">
            <a:spAutoFit/>
          </a:bodyPr>
          <a:lstStyle/>
          <a:p>
            <a:pPr algn="ctr" marL="0" indent="0" lvl="0">
              <a:lnSpc>
                <a:spcPts val="2240"/>
              </a:lnSpc>
              <a:spcBef>
                <a:spcPct val="0"/>
              </a:spcBef>
            </a:pPr>
            <a:r>
              <a:rPr lang="en-US" sz="1600">
                <a:solidFill>
                  <a:srgbClr val="000000"/>
                </a:solidFill>
                <a:latin typeface="HK Grotesk"/>
                <a:ea typeface="HK Grotesk"/>
                <a:cs typeface="HK Grotesk"/>
                <a:sym typeface="HK Grotesk"/>
              </a:rPr>
              <a:t>Esfuerzo Joven VS General del 2020 al 2023  </a:t>
            </a:r>
          </a:p>
        </p:txBody>
      </p:sp>
      <p:sp>
        <p:nvSpPr>
          <p:cNvPr name="TextBox 7" id="7"/>
          <p:cNvSpPr txBox="true"/>
          <p:nvPr/>
        </p:nvSpPr>
        <p:spPr>
          <a:xfrm rot="0">
            <a:off x="10410055" y="4346643"/>
            <a:ext cx="6065577" cy="2111375"/>
          </a:xfrm>
          <a:prstGeom prst="rect">
            <a:avLst/>
          </a:prstGeom>
        </p:spPr>
        <p:txBody>
          <a:bodyPr anchor="t" rtlCol="false" tIns="0" lIns="0" bIns="0" rIns="0">
            <a:spAutoFit/>
          </a:bodyPr>
          <a:lstStyle/>
          <a:p>
            <a:pPr algn="l">
              <a:lnSpc>
                <a:spcPts val="2800"/>
              </a:lnSpc>
              <a:spcBef>
                <a:spcPct val="0"/>
              </a:spcBef>
            </a:pPr>
            <a:r>
              <a:rPr lang="en-US" sz="2000" strike="noStrike" u="none">
                <a:solidFill>
                  <a:srgbClr val="000000"/>
                </a:solidFill>
                <a:latin typeface="HK Grotesk"/>
                <a:ea typeface="HK Grotesk"/>
                <a:cs typeface="HK Grotesk"/>
                <a:sym typeface="HK Grotesk"/>
              </a:rPr>
              <a:t>En 2020, el esfuerzo joven ya superaba en un +18% al general.</a:t>
            </a:r>
          </a:p>
          <a:p>
            <a:pPr algn="l">
              <a:lnSpc>
                <a:spcPts val="2800"/>
              </a:lnSpc>
              <a:spcBef>
                <a:spcPct val="0"/>
              </a:spcBef>
            </a:pPr>
          </a:p>
          <a:p>
            <a:pPr algn="l" marL="0" indent="0" lvl="0">
              <a:lnSpc>
                <a:spcPts val="2800"/>
              </a:lnSpc>
              <a:spcBef>
                <a:spcPct val="0"/>
              </a:spcBef>
            </a:pPr>
            <a:r>
              <a:rPr lang="en-US" sz="2000" strike="noStrike" u="none">
                <a:solidFill>
                  <a:srgbClr val="000000"/>
                </a:solidFill>
                <a:latin typeface="HK Grotesk"/>
                <a:ea typeface="HK Grotesk"/>
                <a:cs typeface="HK Grotesk"/>
                <a:sym typeface="HK Grotesk"/>
              </a:rPr>
              <a:t>Esta brecha no solo persiste, sino que se mantiene estable a lo largo del tiempo (de 0,97 en 2020 a 0,94 en 2023).</a:t>
            </a:r>
          </a:p>
        </p:txBody>
      </p:sp>
      <p:sp>
        <p:nvSpPr>
          <p:cNvPr name="TextBox 8" id="8"/>
          <p:cNvSpPr txBox="true"/>
          <p:nvPr/>
        </p:nvSpPr>
        <p:spPr>
          <a:xfrm rot="0">
            <a:off x="1028700" y="8984615"/>
            <a:ext cx="5469136" cy="273685"/>
          </a:xfrm>
          <a:prstGeom prst="rect">
            <a:avLst/>
          </a:prstGeom>
        </p:spPr>
        <p:txBody>
          <a:bodyPr anchor="t" rtlCol="false" tIns="0" lIns="0" bIns="0" rIns="0">
            <a:spAutoFit/>
          </a:bodyPr>
          <a:lstStyle/>
          <a:p>
            <a:pPr algn="ctr" marL="0" indent="0" lvl="0">
              <a:lnSpc>
                <a:spcPts val="2240"/>
              </a:lnSpc>
              <a:spcBef>
                <a:spcPct val="0"/>
              </a:spcBef>
            </a:pPr>
            <a:r>
              <a:rPr lang="en-US" sz="1600">
                <a:solidFill>
                  <a:srgbClr val="000000"/>
                </a:solidFill>
                <a:latin typeface="HK Grotesk"/>
                <a:ea typeface="HK Grotesk"/>
                <a:cs typeface="HK Grotesk"/>
                <a:sym typeface="HK Grotesk"/>
              </a:rPr>
              <a:t>*Esfuerzo 1=100% de tu salario para pagar 1 m².</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89891" y="2003136"/>
            <a:ext cx="9550400" cy="6391564"/>
          </a:xfrm>
          <a:custGeom>
            <a:avLst/>
            <a:gdLst/>
            <a:ahLst/>
            <a:cxnLst/>
            <a:rect r="r" b="b" t="t" l="l"/>
            <a:pathLst>
              <a:path h="6391564" w="9550400">
                <a:moveTo>
                  <a:pt x="0" y="0"/>
                </a:moveTo>
                <a:lnTo>
                  <a:pt x="9550400" y="0"/>
                </a:lnTo>
                <a:lnTo>
                  <a:pt x="9550400" y="6391564"/>
                </a:lnTo>
                <a:lnTo>
                  <a:pt x="0" y="6391564"/>
                </a:lnTo>
                <a:lnTo>
                  <a:pt x="0" y="0"/>
                </a:lnTo>
                <a:close/>
              </a:path>
            </a:pathLst>
          </a:custGeom>
          <a:blipFill>
            <a:blip r:embed="rId2"/>
            <a:stretch>
              <a:fillRect l="-640" t="-11562" r="-4238" b="-2249"/>
            </a:stretch>
          </a:blipFill>
        </p:spPr>
      </p:sp>
      <p:sp>
        <p:nvSpPr>
          <p:cNvPr name="Freeform 3" id="3"/>
          <p:cNvSpPr/>
          <p:nvPr/>
        </p:nvSpPr>
        <p:spPr>
          <a:xfrm flipH="false" flipV="false" rot="0">
            <a:off x="8648059" y="2035175"/>
            <a:ext cx="1900992" cy="1086281"/>
          </a:xfrm>
          <a:custGeom>
            <a:avLst/>
            <a:gdLst/>
            <a:ahLst/>
            <a:cxnLst/>
            <a:rect r="r" b="b" t="t" l="l"/>
            <a:pathLst>
              <a:path h="1086281" w="1900992">
                <a:moveTo>
                  <a:pt x="0" y="0"/>
                </a:moveTo>
                <a:lnTo>
                  <a:pt x="1900992" y="0"/>
                </a:lnTo>
                <a:lnTo>
                  <a:pt x="1900992" y="1086281"/>
                </a:lnTo>
                <a:lnTo>
                  <a:pt x="0" y="1086281"/>
                </a:lnTo>
                <a:lnTo>
                  <a:pt x="0" y="0"/>
                </a:lnTo>
                <a:close/>
              </a:path>
            </a:pathLst>
          </a:custGeom>
          <a:blipFill>
            <a:blip r:embed="rId3"/>
            <a:stretch>
              <a:fillRect l="0" t="0" r="0" b="0"/>
            </a:stretch>
          </a:blipFill>
        </p:spPr>
      </p:sp>
      <p:sp>
        <p:nvSpPr>
          <p:cNvPr name="TextBox 4" id="4"/>
          <p:cNvSpPr txBox="true"/>
          <p:nvPr/>
        </p:nvSpPr>
        <p:spPr>
          <a:xfrm rot="0">
            <a:off x="11304580" y="3715844"/>
            <a:ext cx="5528863" cy="3521075"/>
          </a:xfrm>
          <a:prstGeom prst="rect">
            <a:avLst/>
          </a:prstGeom>
        </p:spPr>
        <p:txBody>
          <a:bodyPr anchor="t" rtlCol="false" tIns="0" lIns="0" bIns="0" rIns="0">
            <a:spAutoFit/>
          </a:bodyPr>
          <a:lstStyle/>
          <a:p>
            <a:pPr algn="l">
              <a:lnSpc>
                <a:spcPts val="2800"/>
              </a:lnSpc>
            </a:pPr>
            <a:r>
              <a:rPr lang="en-US" sz="2000">
                <a:solidFill>
                  <a:srgbClr val="000000"/>
                </a:solidFill>
                <a:latin typeface="HK Grotesk"/>
                <a:ea typeface="HK Grotesk"/>
                <a:cs typeface="HK Grotesk"/>
                <a:sym typeface="HK Grotesk"/>
              </a:rPr>
              <a:t>En todas las comunidades autónomas, el esfuerzo económico requerido para acceder a la vivienda es superior para los jóvenes que para el conjunto de la población.</a:t>
            </a:r>
          </a:p>
          <a:p>
            <a:pPr algn="l">
              <a:lnSpc>
                <a:spcPts val="2800"/>
              </a:lnSpc>
            </a:pPr>
          </a:p>
          <a:p>
            <a:pPr algn="l" marL="0" indent="0" lvl="0">
              <a:lnSpc>
                <a:spcPts val="2800"/>
              </a:lnSpc>
              <a:spcBef>
                <a:spcPct val="0"/>
              </a:spcBef>
            </a:pPr>
            <a:r>
              <a:rPr lang="en-US" sz="2000">
                <a:solidFill>
                  <a:srgbClr val="000000"/>
                </a:solidFill>
                <a:latin typeface="HK Grotesk"/>
                <a:ea typeface="HK Grotesk"/>
                <a:cs typeface="HK Grotesk"/>
                <a:sym typeface="HK Grotesk"/>
              </a:rPr>
              <a:t>La brecha es especialmente crítica en Baleares, Madrid y Cataluña, donde los jóvenes necesitan más de 1,8 veces su salario mensual para adquirir solo un metro cuadrado.</a:t>
            </a:r>
          </a:p>
          <a:p>
            <a:pPr algn="l" marL="0" indent="0" lvl="0">
              <a:lnSpc>
                <a:spcPts val="2800"/>
              </a:lnSpc>
              <a:spcBef>
                <a:spcPct val="0"/>
              </a:spcBef>
            </a:pPr>
          </a:p>
        </p:txBody>
      </p:sp>
      <p:sp>
        <p:nvSpPr>
          <p:cNvPr name="TextBox 5" id="5"/>
          <p:cNvSpPr txBox="true"/>
          <p:nvPr/>
        </p:nvSpPr>
        <p:spPr>
          <a:xfrm rot="0">
            <a:off x="1028700" y="990600"/>
            <a:ext cx="3644306" cy="273685"/>
          </a:xfrm>
          <a:prstGeom prst="rect">
            <a:avLst/>
          </a:prstGeom>
        </p:spPr>
        <p:txBody>
          <a:bodyPr anchor="t" rtlCol="false" tIns="0" lIns="0" bIns="0" rIns="0">
            <a:spAutoFit/>
          </a:bodyPr>
          <a:lstStyle/>
          <a:p>
            <a:pPr algn="ctr" marL="0" indent="0" lvl="0">
              <a:lnSpc>
                <a:spcPts val="2240"/>
              </a:lnSpc>
              <a:spcBef>
                <a:spcPct val="0"/>
              </a:spcBef>
            </a:pPr>
            <a:r>
              <a:rPr lang="en-US" sz="1600">
                <a:solidFill>
                  <a:srgbClr val="000000"/>
                </a:solidFill>
                <a:latin typeface="HK Grotesk"/>
                <a:ea typeface="HK Grotesk"/>
                <a:cs typeface="HK Grotesk"/>
                <a:sym typeface="HK Grotesk"/>
              </a:rPr>
              <a:t>Esfuerzo Joven VS General en 2023  </a:t>
            </a:r>
          </a:p>
        </p:txBody>
      </p:sp>
      <p:sp>
        <p:nvSpPr>
          <p:cNvPr name="TextBox 6" id="6"/>
          <p:cNvSpPr txBox="true"/>
          <p:nvPr/>
        </p:nvSpPr>
        <p:spPr>
          <a:xfrm rot="0">
            <a:off x="11304580" y="1022781"/>
            <a:ext cx="5954720" cy="2098675"/>
          </a:xfrm>
          <a:prstGeom prst="rect">
            <a:avLst/>
          </a:prstGeom>
        </p:spPr>
        <p:txBody>
          <a:bodyPr anchor="t" rtlCol="false" tIns="0" lIns="0" bIns="0" rIns="0">
            <a:spAutoFit/>
          </a:bodyPr>
          <a:lstStyle/>
          <a:p>
            <a:pPr algn="l">
              <a:lnSpc>
                <a:spcPts val="5599"/>
              </a:lnSpc>
            </a:pPr>
            <a:r>
              <a:rPr lang="en-US" sz="3999" b="true">
                <a:solidFill>
                  <a:srgbClr val="000000"/>
                </a:solidFill>
                <a:latin typeface="Lovelo"/>
                <a:ea typeface="Lovelo"/>
                <a:cs typeface="Lovelo"/>
                <a:sym typeface="Lovelo"/>
              </a:rPr>
              <a:t>BRECHA DE ACCESO CRÍTICA SEGÚN TU EDAD  EN BALEARES Y MADRID </a:t>
            </a:r>
          </a:p>
        </p:txBody>
      </p:sp>
      <p:sp>
        <p:nvSpPr>
          <p:cNvPr name="TextBox 7" id="7"/>
          <p:cNvSpPr txBox="true"/>
          <p:nvPr/>
        </p:nvSpPr>
        <p:spPr>
          <a:xfrm rot="0">
            <a:off x="1028700" y="8984615"/>
            <a:ext cx="5469136" cy="273685"/>
          </a:xfrm>
          <a:prstGeom prst="rect">
            <a:avLst/>
          </a:prstGeom>
        </p:spPr>
        <p:txBody>
          <a:bodyPr anchor="t" rtlCol="false" tIns="0" lIns="0" bIns="0" rIns="0">
            <a:spAutoFit/>
          </a:bodyPr>
          <a:lstStyle/>
          <a:p>
            <a:pPr algn="ctr" marL="0" indent="0" lvl="0">
              <a:lnSpc>
                <a:spcPts val="2240"/>
              </a:lnSpc>
              <a:spcBef>
                <a:spcPct val="0"/>
              </a:spcBef>
            </a:pPr>
            <a:r>
              <a:rPr lang="en-US" sz="1600">
                <a:solidFill>
                  <a:srgbClr val="000000"/>
                </a:solidFill>
                <a:latin typeface="HK Grotesk"/>
                <a:ea typeface="HK Grotesk"/>
                <a:cs typeface="HK Grotesk"/>
                <a:sym typeface="HK Grotesk"/>
              </a:rPr>
              <a:t>*Esfuerzo 1=100% de tu salario para pagar 1 m².</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1184034"/>
            <a:ext cx="2530764" cy="930947"/>
          </a:xfrm>
          <a:custGeom>
            <a:avLst/>
            <a:gdLst/>
            <a:ahLst/>
            <a:cxnLst/>
            <a:rect r="r" b="b" t="t" l="l"/>
            <a:pathLst>
              <a:path h="930947" w="2530764">
                <a:moveTo>
                  <a:pt x="0" y="0"/>
                </a:moveTo>
                <a:lnTo>
                  <a:pt x="2530764" y="0"/>
                </a:lnTo>
                <a:lnTo>
                  <a:pt x="2530764" y="930947"/>
                </a:lnTo>
                <a:lnTo>
                  <a:pt x="0" y="930947"/>
                </a:lnTo>
                <a:lnTo>
                  <a:pt x="0" y="0"/>
                </a:lnTo>
                <a:close/>
              </a:path>
            </a:pathLst>
          </a:custGeom>
          <a:blipFill>
            <a:blip r:embed="rId2"/>
            <a:stretch>
              <a:fillRect l="-472515" t="0" r="-3115" b="-651124"/>
            </a:stretch>
          </a:blipFill>
        </p:spPr>
      </p:sp>
      <p:sp>
        <p:nvSpPr>
          <p:cNvPr name="Freeform 3" id="3"/>
          <p:cNvSpPr/>
          <p:nvPr/>
        </p:nvSpPr>
        <p:spPr>
          <a:xfrm flipH="false" flipV="false" rot="0">
            <a:off x="1028700" y="2709482"/>
            <a:ext cx="11922466" cy="5422219"/>
          </a:xfrm>
          <a:custGeom>
            <a:avLst/>
            <a:gdLst/>
            <a:ahLst/>
            <a:cxnLst/>
            <a:rect r="r" b="b" t="t" l="l"/>
            <a:pathLst>
              <a:path h="5422219" w="11922466">
                <a:moveTo>
                  <a:pt x="0" y="0"/>
                </a:moveTo>
                <a:lnTo>
                  <a:pt x="11922466" y="0"/>
                </a:lnTo>
                <a:lnTo>
                  <a:pt x="11922466" y="5422218"/>
                </a:lnTo>
                <a:lnTo>
                  <a:pt x="0" y="5422218"/>
                </a:lnTo>
                <a:lnTo>
                  <a:pt x="0" y="0"/>
                </a:lnTo>
                <a:close/>
              </a:path>
            </a:pathLst>
          </a:custGeom>
          <a:blipFill>
            <a:blip r:embed="rId3"/>
            <a:stretch>
              <a:fillRect l="0" t="-14651" r="-1276" b="-10889"/>
            </a:stretch>
          </a:blipFill>
        </p:spPr>
      </p:sp>
      <p:sp>
        <p:nvSpPr>
          <p:cNvPr name="TextBox 4" id="4"/>
          <p:cNvSpPr txBox="true"/>
          <p:nvPr/>
        </p:nvSpPr>
        <p:spPr>
          <a:xfrm rot="0">
            <a:off x="13773983" y="4416425"/>
            <a:ext cx="3485317" cy="1406525"/>
          </a:xfrm>
          <a:prstGeom prst="rect">
            <a:avLst/>
          </a:prstGeom>
        </p:spPr>
        <p:txBody>
          <a:bodyPr anchor="t" rtlCol="false" tIns="0" lIns="0" bIns="0" rIns="0">
            <a:spAutoFit/>
          </a:bodyPr>
          <a:lstStyle/>
          <a:p>
            <a:pPr algn="l" marL="0" indent="0" lvl="0">
              <a:lnSpc>
                <a:spcPts val="2800"/>
              </a:lnSpc>
              <a:spcBef>
                <a:spcPct val="0"/>
              </a:spcBef>
            </a:pPr>
            <a:r>
              <a:rPr lang="en-US" sz="2000" strike="noStrike" u="none">
                <a:solidFill>
                  <a:srgbClr val="000000"/>
                </a:solidFill>
                <a:latin typeface="HK Grotesk"/>
                <a:ea typeface="HK Grotesk"/>
                <a:cs typeface="HK Grotesk"/>
                <a:sym typeface="HK Grotesk"/>
              </a:rPr>
              <a:t>L</a:t>
            </a:r>
            <a:r>
              <a:rPr lang="en-US" sz="2000">
                <a:solidFill>
                  <a:srgbClr val="000000"/>
                </a:solidFill>
                <a:latin typeface="HK Grotesk"/>
                <a:ea typeface="HK Grotesk"/>
                <a:cs typeface="HK Grotesk"/>
                <a:sym typeface="HK Grotesk"/>
              </a:rPr>
              <a:t>os jóvenes destinan un 12,2% más de su salario (en proporción) que la media de la población.</a:t>
            </a:r>
          </a:p>
        </p:txBody>
      </p:sp>
      <p:sp>
        <p:nvSpPr>
          <p:cNvPr name="TextBox 5" id="5"/>
          <p:cNvSpPr txBox="true"/>
          <p:nvPr/>
        </p:nvSpPr>
        <p:spPr>
          <a:xfrm rot="0">
            <a:off x="9174443" y="942975"/>
            <a:ext cx="8084857" cy="1393825"/>
          </a:xfrm>
          <a:prstGeom prst="rect">
            <a:avLst/>
          </a:prstGeom>
        </p:spPr>
        <p:txBody>
          <a:bodyPr anchor="t" rtlCol="false" tIns="0" lIns="0" bIns="0" rIns="0">
            <a:spAutoFit/>
          </a:bodyPr>
          <a:lstStyle/>
          <a:p>
            <a:pPr algn="l">
              <a:lnSpc>
                <a:spcPts val="5599"/>
              </a:lnSpc>
            </a:pPr>
            <a:r>
              <a:rPr lang="en-US" sz="3999" b="true">
                <a:solidFill>
                  <a:srgbClr val="000000"/>
                </a:solidFill>
                <a:latin typeface="Lovelo"/>
                <a:ea typeface="Lovelo"/>
                <a:cs typeface="Lovelo"/>
                <a:sym typeface="Lovelo"/>
              </a:rPr>
              <a:t>BRECHA DE ESFUERZO JOVEN VS GENERAL EN 2023 (%) DEL +12,2%</a:t>
            </a:r>
          </a:p>
        </p:txBody>
      </p:sp>
      <p:sp>
        <p:nvSpPr>
          <p:cNvPr name="TextBox 6" id="6"/>
          <p:cNvSpPr txBox="true"/>
          <p:nvPr/>
        </p:nvSpPr>
        <p:spPr>
          <a:xfrm rot="0">
            <a:off x="1028700" y="8984615"/>
            <a:ext cx="5469136" cy="273685"/>
          </a:xfrm>
          <a:prstGeom prst="rect">
            <a:avLst/>
          </a:prstGeom>
        </p:spPr>
        <p:txBody>
          <a:bodyPr anchor="t" rtlCol="false" tIns="0" lIns="0" bIns="0" rIns="0">
            <a:spAutoFit/>
          </a:bodyPr>
          <a:lstStyle/>
          <a:p>
            <a:pPr algn="ctr" marL="0" indent="0" lvl="0">
              <a:lnSpc>
                <a:spcPts val="2240"/>
              </a:lnSpc>
              <a:spcBef>
                <a:spcPct val="0"/>
              </a:spcBef>
            </a:pPr>
            <a:r>
              <a:rPr lang="en-US" sz="1600">
                <a:solidFill>
                  <a:srgbClr val="000000"/>
                </a:solidFill>
                <a:latin typeface="HK Grotesk"/>
                <a:ea typeface="HK Grotesk"/>
                <a:cs typeface="HK Grotesk"/>
                <a:sym typeface="HK Grotesk"/>
              </a:rPr>
              <a:t>*Esfuerzo 1=100% de tu salario para pagar 1 m².</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333" r="0" b="-9333"/>
            </a:stretch>
          </a:blipFill>
        </p:spPr>
      </p:sp>
      <p:sp>
        <p:nvSpPr>
          <p:cNvPr name="TextBox 3" id="3"/>
          <p:cNvSpPr txBox="true"/>
          <p:nvPr/>
        </p:nvSpPr>
        <p:spPr>
          <a:xfrm rot="0">
            <a:off x="2353808" y="4505352"/>
            <a:ext cx="2647205" cy="781050"/>
          </a:xfrm>
          <a:prstGeom prst="rect">
            <a:avLst/>
          </a:prstGeom>
        </p:spPr>
        <p:txBody>
          <a:bodyPr anchor="t" rtlCol="false" tIns="0" lIns="0" bIns="0" rIns="0">
            <a:spAutoFit/>
          </a:bodyPr>
          <a:lstStyle/>
          <a:p>
            <a:pPr algn="ctr">
              <a:lnSpc>
                <a:spcPts val="6299"/>
              </a:lnSpc>
            </a:pPr>
            <a:r>
              <a:rPr lang="en-US" b="true" sz="4500">
                <a:solidFill>
                  <a:srgbClr val="FFFFFF"/>
                </a:solidFill>
                <a:latin typeface="Lovelo"/>
                <a:ea typeface="Lovelo"/>
                <a:cs typeface="Lovelo"/>
                <a:sym typeface="Lovelo"/>
              </a:rPr>
              <a:t>1.888,84 €</a:t>
            </a:r>
          </a:p>
        </p:txBody>
      </p:sp>
      <p:sp>
        <p:nvSpPr>
          <p:cNvPr name="TextBox 4" id="4"/>
          <p:cNvSpPr txBox="true"/>
          <p:nvPr/>
        </p:nvSpPr>
        <p:spPr>
          <a:xfrm rot="0">
            <a:off x="3795568" y="1596545"/>
            <a:ext cx="10696863" cy="1908175"/>
          </a:xfrm>
          <a:prstGeom prst="rect">
            <a:avLst/>
          </a:prstGeom>
        </p:spPr>
        <p:txBody>
          <a:bodyPr anchor="t" rtlCol="false" tIns="0" lIns="0" bIns="0" rIns="0">
            <a:spAutoFit/>
          </a:bodyPr>
          <a:lstStyle/>
          <a:p>
            <a:pPr algn="ctr">
              <a:lnSpc>
                <a:spcPts val="7699"/>
              </a:lnSpc>
            </a:pPr>
            <a:r>
              <a:rPr lang="en-US" b="true" sz="5499">
                <a:solidFill>
                  <a:srgbClr val="FFFFFF"/>
                </a:solidFill>
                <a:latin typeface="Lovelo"/>
                <a:ea typeface="Lovelo"/>
                <a:cs typeface="Lovelo"/>
                <a:sym typeface="Lovelo"/>
              </a:rPr>
              <a:t>KPIS ACCESO VIVIENDA ESPAÑOLA 2023</a:t>
            </a:r>
          </a:p>
        </p:txBody>
      </p:sp>
      <p:sp>
        <p:nvSpPr>
          <p:cNvPr name="TextBox 5" id="5"/>
          <p:cNvSpPr txBox="true"/>
          <p:nvPr/>
        </p:nvSpPr>
        <p:spPr>
          <a:xfrm rot="0">
            <a:off x="2458897" y="5337148"/>
            <a:ext cx="2437027" cy="349250"/>
          </a:xfrm>
          <a:prstGeom prst="rect">
            <a:avLst/>
          </a:prstGeom>
        </p:spPr>
        <p:txBody>
          <a:bodyPr anchor="t" rtlCol="false" tIns="0" lIns="0" bIns="0" rIns="0">
            <a:spAutoFit/>
          </a:bodyPr>
          <a:lstStyle/>
          <a:p>
            <a:pPr algn="l" marL="0" indent="0" lvl="0">
              <a:lnSpc>
                <a:spcPts val="2800"/>
              </a:lnSpc>
              <a:spcBef>
                <a:spcPct val="0"/>
              </a:spcBef>
            </a:pPr>
            <a:r>
              <a:rPr lang="en-US" sz="2000">
                <a:solidFill>
                  <a:srgbClr val="FFFFFF"/>
                </a:solidFill>
                <a:latin typeface="HK Grotesk"/>
                <a:ea typeface="HK Grotesk"/>
                <a:cs typeface="HK Grotesk"/>
                <a:sym typeface="HK Grotesk"/>
              </a:rPr>
              <a:t>Precio medio del m² </a:t>
            </a:r>
          </a:p>
        </p:txBody>
      </p:sp>
      <p:sp>
        <p:nvSpPr>
          <p:cNvPr name="TextBox 6" id="6"/>
          <p:cNvSpPr txBox="true"/>
          <p:nvPr/>
        </p:nvSpPr>
        <p:spPr>
          <a:xfrm rot="0">
            <a:off x="8161248" y="4505352"/>
            <a:ext cx="1535098" cy="781050"/>
          </a:xfrm>
          <a:prstGeom prst="rect">
            <a:avLst/>
          </a:prstGeom>
        </p:spPr>
        <p:txBody>
          <a:bodyPr anchor="t" rtlCol="false" tIns="0" lIns="0" bIns="0" rIns="0">
            <a:spAutoFit/>
          </a:bodyPr>
          <a:lstStyle/>
          <a:p>
            <a:pPr algn="ctr">
              <a:lnSpc>
                <a:spcPts val="6299"/>
              </a:lnSpc>
            </a:pPr>
            <a:r>
              <a:rPr lang="en-US" b="true" sz="4500">
                <a:solidFill>
                  <a:srgbClr val="FFFFFF"/>
                </a:solidFill>
                <a:latin typeface="Lovelo"/>
                <a:ea typeface="Lovelo"/>
                <a:cs typeface="Lovelo"/>
                <a:sym typeface="Lovelo"/>
              </a:rPr>
              <a:t>94%  </a:t>
            </a:r>
          </a:p>
        </p:txBody>
      </p:sp>
      <p:sp>
        <p:nvSpPr>
          <p:cNvPr name="TextBox 7" id="7"/>
          <p:cNvSpPr txBox="true"/>
          <p:nvPr/>
        </p:nvSpPr>
        <p:spPr>
          <a:xfrm rot="0">
            <a:off x="7270743" y="5337148"/>
            <a:ext cx="3316109" cy="349250"/>
          </a:xfrm>
          <a:prstGeom prst="rect">
            <a:avLst/>
          </a:prstGeom>
        </p:spPr>
        <p:txBody>
          <a:bodyPr anchor="t" rtlCol="false" tIns="0" lIns="0" bIns="0" rIns="0">
            <a:spAutoFit/>
          </a:bodyPr>
          <a:lstStyle/>
          <a:p>
            <a:pPr algn="l" marL="0" indent="0" lvl="0">
              <a:lnSpc>
                <a:spcPts val="2800"/>
              </a:lnSpc>
              <a:spcBef>
                <a:spcPct val="0"/>
              </a:spcBef>
            </a:pPr>
            <a:r>
              <a:rPr lang="en-US" sz="2000">
                <a:solidFill>
                  <a:srgbClr val="FFFFFF"/>
                </a:solidFill>
                <a:latin typeface="HK Grotesk"/>
                <a:ea typeface="HK Grotesk"/>
                <a:cs typeface="HK Grotesk"/>
                <a:sym typeface="HK Grotesk"/>
              </a:rPr>
              <a:t>Salario joven para pagar 1 m² </a:t>
            </a:r>
          </a:p>
        </p:txBody>
      </p:sp>
      <p:sp>
        <p:nvSpPr>
          <p:cNvPr name="TextBox 8" id="8"/>
          <p:cNvSpPr txBox="true"/>
          <p:nvPr/>
        </p:nvSpPr>
        <p:spPr>
          <a:xfrm rot="0">
            <a:off x="12961671" y="4505352"/>
            <a:ext cx="2647205" cy="781050"/>
          </a:xfrm>
          <a:prstGeom prst="rect">
            <a:avLst/>
          </a:prstGeom>
        </p:spPr>
        <p:txBody>
          <a:bodyPr anchor="t" rtlCol="false" tIns="0" lIns="0" bIns="0" rIns="0">
            <a:spAutoFit/>
          </a:bodyPr>
          <a:lstStyle/>
          <a:p>
            <a:pPr algn="ctr">
              <a:lnSpc>
                <a:spcPts val="6299"/>
              </a:lnSpc>
            </a:pPr>
            <a:r>
              <a:rPr lang="en-US" b="true" sz="4500">
                <a:solidFill>
                  <a:srgbClr val="FFFFFF"/>
                </a:solidFill>
                <a:latin typeface="Lovelo"/>
                <a:ea typeface="Lovelo"/>
                <a:cs typeface="Lovelo"/>
                <a:sym typeface="Lovelo"/>
              </a:rPr>
              <a:t>+12,2 %</a:t>
            </a:r>
          </a:p>
        </p:txBody>
      </p:sp>
      <p:sp>
        <p:nvSpPr>
          <p:cNvPr name="TextBox 9" id="9"/>
          <p:cNvSpPr txBox="true"/>
          <p:nvPr/>
        </p:nvSpPr>
        <p:spPr>
          <a:xfrm rot="0">
            <a:off x="12262494" y="5337148"/>
            <a:ext cx="4045560" cy="349250"/>
          </a:xfrm>
          <a:prstGeom prst="rect">
            <a:avLst/>
          </a:prstGeom>
        </p:spPr>
        <p:txBody>
          <a:bodyPr anchor="t" rtlCol="false" tIns="0" lIns="0" bIns="0" rIns="0">
            <a:spAutoFit/>
          </a:bodyPr>
          <a:lstStyle/>
          <a:p>
            <a:pPr algn="l" marL="0" indent="0" lvl="0">
              <a:lnSpc>
                <a:spcPts val="2800"/>
              </a:lnSpc>
              <a:spcBef>
                <a:spcPct val="0"/>
              </a:spcBef>
            </a:pPr>
            <a:r>
              <a:rPr lang="en-US" sz="2000">
                <a:solidFill>
                  <a:srgbClr val="FFFFFF"/>
                </a:solidFill>
                <a:latin typeface="HK Grotesk"/>
                <a:ea typeface="HK Grotesk"/>
                <a:cs typeface="HK Grotesk"/>
                <a:sym typeface="HK Grotesk"/>
              </a:rPr>
              <a:t>Brecha de esfuerzo joven vs general </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2118242" y="3313874"/>
            <a:ext cx="4313783" cy="1946663"/>
            <a:chOff x="0" y="0"/>
            <a:chExt cx="1323396" cy="597203"/>
          </a:xfrm>
        </p:grpSpPr>
        <p:sp>
          <p:nvSpPr>
            <p:cNvPr name="Freeform 4" id="4"/>
            <p:cNvSpPr/>
            <p:nvPr/>
          </p:nvSpPr>
          <p:spPr>
            <a:xfrm flipH="false" flipV="false" rot="0">
              <a:off x="0" y="0"/>
              <a:ext cx="1323396" cy="597203"/>
            </a:xfrm>
            <a:custGeom>
              <a:avLst/>
              <a:gdLst/>
              <a:ahLst/>
              <a:cxnLst/>
              <a:rect r="r" b="b" t="t" l="l"/>
              <a:pathLst>
                <a:path h="597203" w="1323396">
                  <a:moveTo>
                    <a:pt x="93324" y="0"/>
                  </a:moveTo>
                  <a:lnTo>
                    <a:pt x="1230072" y="0"/>
                  </a:lnTo>
                  <a:cubicBezTo>
                    <a:pt x="1254823" y="0"/>
                    <a:pt x="1278561" y="9832"/>
                    <a:pt x="1296062" y="27334"/>
                  </a:cubicBezTo>
                  <a:cubicBezTo>
                    <a:pt x="1313564" y="44836"/>
                    <a:pt x="1323396" y="68573"/>
                    <a:pt x="1323396" y="93324"/>
                  </a:cubicBezTo>
                  <a:lnTo>
                    <a:pt x="1323396" y="503879"/>
                  </a:lnTo>
                  <a:cubicBezTo>
                    <a:pt x="1323396" y="528630"/>
                    <a:pt x="1313564" y="552368"/>
                    <a:pt x="1296062" y="569869"/>
                  </a:cubicBezTo>
                  <a:cubicBezTo>
                    <a:pt x="1278561" y="587371"/>
                    <a:pt x="1254823" y="597203"/>
                    <a:pt x="1230072" y="597203"/>
                  </a:cubicBezTo>
                  <a:lnTo>
                    <a:pt x="93324" y="597203"/>
                  </a:lnTo>
                  <a:cubicBezTo>
                    <a:pt x="68573" y="597203"/>
                    <a:pt x="44836" y="587371"/>
                    <a:pt x="27334" y="569869"/>
                  </a:cubicBezTo>
                  <a:cubicBezTo>
                    <a:pt x="9832" y="552368"/>
                    <a:pt x="0" y="528630"/>
                    <a:pt x="0" y="503879"/>
                  </a:cubicBezTo>
                  <a:lnTo>
                    <a:pt x="0" y="93324"/>
                  </a:lnTo>
                  <a:cubicBezTo>
                    <a:pt x="0" y="68573"/>
                    <a:pt x="9832" y="44836"/>
                    <a:pt x="27334" y="27334"/>
                  </a:cubicBezTo>
                  <a:cubicBezTo>
                    <a:pt x="44836" y="9832"/>
                    <a:pt x="68573" y="0"/>
                    <a:pt x="93324" y="0"/>
                  </a:cubicBezTo>
                  <a:close/>
                </a:path>
              </a:pathLst>
            </a:custGeom>
            <a:solidFill>
              <a:srgbClr val="FFFFFF"/>
            </a:solidFill>
            <a:ln cap="rnd">
              <a:noFill/>
              <a:prstDash val="solid"/>
              <a:round/>
            </a:ln>
          </p:spPr>
        </p:sp>
        <p:sp>
          <p:nvSpPr>
            <p:cNvPr name="TextBox 5" id="5"/>
            <p:cNvSpPr txBox="true"/>
            <p:nvPr/>
          </p:nvSpPr>
          <p:spPr>
            <a:xfrm>
              <a:off x="0" y="-38100"/>
              <a:ext cx="1323396" cy="635303"/>
            </a:xfrm>
            <a:prstGeom prst="rect">
              <a:avLst/>
            </a:prstGeom>
          </p:spPr>
          <p:txBody>
            <a:bodyPr anchor="ctr" rtlCol="false" tIns="50800" lIns="50800" bIns="50800" rIns="50800"/>
            <a:lstStyle/>
            <a:p>
              <a:pPr algn="ctr">
                <a:lnSpc>
                  <a:spcPts val="2659"/>
                </a:lnSpc>
              </a:pPr>
            </a:p>
          </p:txBody>
        </p:sp>
      </p:grpSp>
      <p:grpSp>
        <p:nvGrpSpPr>
          <p:cNvPr name="Group 6" id="6"/>
          <p:cNvGrpSpPr/>
          <p:nvPr/>
        </p:nvGrpSpPr>
        <p:grpSpPr>
          <a:xfrm rot="0">
            <a:off x="4594221" y="5986865"/>
            <a:ext cx="4313783" cy="1946663"/>
            <a:chOff x="0" y="0"/>
            <a:chExt cx="1323396" cy="597203"/>
          </a:xfrm>
        </p:grpSpPr>
        <p:sp>
          <p:nvSpPr>
            <p:cNvPr name="Freeform 7" id="7"/>
            <p:cNvSpPr/>
            <p:nvPr/>
          </p:nvSpPr>
          <p:spPr>
            <a:xfrm flipH="false" flipV="false" rot="0">
              <a:off x="0" y="0"/>
              <a:ext cx="1323396" cy="597203"/>
            </a:xfrm>
            <a:custGeom>
              <a:avLst/>
              <a:gdLst/>
              <a:ahLst/>
              <a:cxnLst/>
              <a:rect r="r" b="b" t="t" l="l"/>
              <a:pathLst>
                <a:path h="597203" w="1323396">
                  <a:moveTo>
                    <a:pt x="93324" y="0"/>
                  </a:moveTo>
                  <a:lnTo>
                    <a:pt x="1230072" y="0"/>
                  </a:lnTo>
                  <a:cubicBezTo>
                    <a:pt x="1254823" y="0"/>
                    <a:pt x="1278561" y="9832"/>
                    <a:pt x="1296062" y="27334"/>
                  </a:cubicBezTo>
                  <a:cubicBezTo>
                    <a:pt x="1313564" y="44836"/>
                    <a:pt x="1323396" y="68573"/>
                    <a:pt x="1323396" y="93324"/>
                  </a:cubicBezTo>
                  <a:lnTo>
                    <a:pt x="1323396" y="503879"/>
                  </a:lnTo>
                  <a:cubicBezTo>
                    <a:pt x="1323396" y="528630"/>
                    <a:pt x="1313564" y="552368"/>
                    <a:pt x="1296062" y="569869"/>
                  </a:cubicBezTo>
                  <a:cubicBezTo>
                    <a:pt x="1278561" y="587371"/>
                    <a:pt x="1254823" y="597203"/>
                    <a:pt x="1230072" y="597203"/>
                  </a:cubicBezTo>
                  <a:lnTo>
                    <a:pt x="93324" y="597203"/>
                  </a:lnTo>
                  <a:cubicBezTo>
                    <a:pt x="68573" y="597203"/>
                    <a:pt x="44836" y="587371"/>
                    <a:pt x="27334" y="569869"/>
                  </a:cubicBezTo>
                  <a:cubicBezTo>
                    <a:pt x="9832" y="552368"/>
                    <a:pt x="0" y="528630"/>
                    <a:pt x="0" y="503879"/>
                  </a:cubicBezTo>
                  <a:lnTo>
                    <a:pt x="0" y="93324"/>
                  </a:lnTo>
                  <a:cubicBezTo>
                    <a:pt x="0" y="68573"/>
                    <a:pt x="9832" y="44836"/>
                    <a:pt x="27334" y="27334"/>
                  </a:cubicBezTo>
                  <a:cubicBezTo>
                    <a:pt x="44836" y="9832"/>
                    <a:pt x="68573" y="0"/>
                    <a:pt x="93324" y="0"/>
                  </a:cubicBezTo>
                  <a:close/>
                </a:path>
              </a:pathLst>
            </a:custGeom>
            <a:solidFill>
              <a:srgbClr val="FFFFFF"/>
            </a:solidFill>
            <a:ln cap="rnd">
              <a:noFill/>
              <a:prstDash val="solid"/>
              <a:round/>
            </a:ln>
          </p:spPr>
        </p:sp>
        <p:sp>
          <p:nvSpPr>
            <p:cNvPr name="TextBox 8" id="8"/>
            <p:cNvSpPr txBox="true"/>
            <p:nvPr/>
          </p:nvSpPr>
          <p:spPr>
            <a:xfrm>
              <a:off x="0" y="-38100"/>
              <a:ext cx="1323396" cy="635303"/>
            </a:xfrm>
            <a:prstGeom prst="rect">
              <a:avLst/>
            </a:prstGeom>
          </p:spPr>
          <p:txBody>
            <a:bodyPr anchor="ctr" rtlCol="false" tIns="50800" lIns="50800" bIns="50800" rIns="50800"/>
            <a:lstStyle/>
            <a:p>
              <a:pPr algn="ctr">
                <a:lnSpc>
                  <a:spcPts val="2659"/>
                </a:lnSpc>
              </a:pPr>
            </a:p>
          </p:txBody>
        </p:sp>
      </p:grpSp>
      <p:grpSp>
        <p:nvGrpSpPr>
          <p:cNvPr name="Group 9" id="9"/>
          <p:cNvGrpSpPr/>
          <p:nvPr/>
        </p:nvGrpSpPr>
        <p:grpSpPr>
          <a:xfrm rot="0">
            <a:off x="6821526" y="3313874"/>
            <a:ext cx="4313783" cy="1946663"/>
            <a:chOff x="0" y="0"/>
            <a:chExt cx="1323396" cy="597203"/>
          </a:xfrm>
        </p:grpSpPr>
        <p:sp>
          <p:nvSpPr>
            <p:cNvPr name="Freeform 10" id="10"/>
            <p:cNvSpPr/>
            <p:nvPr/>
          </p:nvSpPr>
          <p:spPr>
            <a:xfrm flipH="false" flipV="false" rot="0">
              <a:off x="0" y="0"/>
              <a:ext cx="1323396" cy="597203"/>
            </a:xfrm>
            <a:custGeom>
              <a:avLst/>
              <a:gdLst/>
              <a:ahLst/>
              <a:cxnLst/>
              <a:rect r="r" b="b" t="t" l="l"/>
              <a:pathLst>
                <a:path h="597203" w="1323396">
                  <a:moveTo>
                    <a:pt x="93324" y="0"/>
                  </a:moveTo>
                  <a:lnTo>
                    <a:pt x="1230072" y="0"/>
                  </a:lnTo>
                  <a:cubicBezTo>
                    <a:pt x="1254823" y="0"/>
                    <a:pt x="1278561" y="9832"/>
                    <a:pt x="1296062" y="27334"/>
                  </a:cubicBezTo>
                  <a:cubicBezTo>
                    <a:pt x="1313564" y="44836"/>
                    <a:pt x="1323396" y="68573"/>
                    <a:pt x="1323396" y="93324"/>
                  </a:cubicBezTo>
                  <a:lnTo>
                    <a:pt x="1323396" y="503879"/>
                  </a:lnTo>
                  <a:cubicBezTo>
                    <a:pt x="1323396" y="528630"/>
                    <a:pt x="1313564" y="552368"/>
                    <a:pt x="1296062" y="569869"/>
                  </a:cubicBezTo>
                  <a:cubicBezTo>
                    <a:pt x="1278561" y="587371"/>
                    <a:pt x="1254823" y="597203"/>
                    <a:pt x="1230072" y="597203"/>
                  </a:cubicBezTo>
                  <a:lnTo>
                    <a:pt x="93324" y="597203"/>
                  </a:lnTo>
                  <a:cubicBezTo>
                    <a:pt x="68573" y="597203"/>
                    <a:pt x="44836" y="587371"/>
                    <a:pt x="27334" y="569869"/>
                  </a:cubicBezTo>
                  <a:cubicBezTo>
                    <a:pt x="9832" y="552368"/>
                    <a:pt x="0" y="528630"/>
                    <a:pt x="0" y="503879"/>
                  </a:cubicBezTo>
                  <a:lnTo>
                    <a:pt x="0" y="93324"/>
                  </a:lnTo>
                  <a:cubicBezTo>
                    <a:pt x="0" y="68573"/>
                    <a:pt x="9832" y="44836"/>
                    <a:pt x="27334" y="27334"/>
                  </a:cubicBezTo>
                  <a:cubicBezTo>
                    <a:pt x="44836" y="9832"/>
                    <a:pt x="68573" y="0"/>
                    <a:pt x="93324" y="0"/>
                  </a:cubicBezTo>
                  <a:close/>
                </a:path>
              </a:pathLst>
            </a:custGeom>
            <a:solidFill>
              <a:srgbClr val="FFFFFF"/>
            </a:solidFill>
            <a:ln cap="rnd">
              <a:noFill/>
              <a:prstDash val="solid"/>
              <a:round/>
            </a:ln>
          </p:spPr>
        </p:sp>
        <p:sp>
          <p:nvSpPr>
            <p:cNvPr name="TextBox 11" id="11"/>
            <p:cNvSpPr txBox="true"/>
            <p:nvPr/>
          </p:nvSpPr>
          <p:spPr>
            <a:xfrm>
              <a:off x="0" y="-38100"/>
              <a:ext cx="1323396" cy="635303"/>
            </a:xfrm>
            <a:prstGeom prst="rect">
              <a:avLst/>
            </a:prstGeom>
          </p:spPr>
          <p:txBody>
            <a:bodyPr anchor="ctr" rtlCol="false" tIns="50800" lIns="50800" bIns="50800" rIns="50800"/>
            <a:lstStyle/>
            <a:p>
              <a:pPr algn="ctr">
                <a:lnSpc>
                  <a:spcPts val="2659"/>
                </a:lnSpc>
              </a:pPr>
            </a:p>
          </p:txBody>
        </p:sp>
      </p:grpSp>
      <p:grpSp>
        <p:nvGrpSpPr>
          <p:cNvPr name="Group 12" id="12"/>
          <p:cNvGrpSpPr/>
          <p:nvPr/>
        </p:nvGrpSpPr>
        <p:grpSpPr>
          <a:xfrm rot="0">
            <a:off x="9379995" y="5986865"/>
            <a:ext cx="4313783" cy="1946663"/>
            <a:chOff x="0" y="0"/>
            <a:chExt cx="1323396" cy="597203"/>
          </a:xfrm>
        </p:grpSpPr>
        <p:sp>
          <p:nvSpPr>
            <p:cNvPr name="Freeform 13" id="13"/>
            <p:cNvSpPr/>
            <p:nvPr/>
          </p:nvSpPr>
          <p:spPr>
            <a:xfrm flipH="false" flipV="false" rot="0">
              <a:off x="0" y="0"/>
              <a:ext cx="1323396" cy="597203"/>
            </a:xfrm>
            <a:custGeom>
              <a:avLst/>
              <a:gdLst/>
              <a:ahLst/>
              <a:cxnLst/>
              <a:rect r="r" b="b" t="t" l="l"/>
              <a:pathLst>
                <a:path h="597203" w="1323396">
                  <a:moveTo>
                    <a:pt x="93324" y="0"/>
                  </a:moveTo>
                  <a:lnTo>
                    <a:pt x="1230072" y="0"/>
                  </a:lnTo>
                  <a:cubicBezTo>
                    <a:pt x="1254823" y="0"/>
                    <a:pt x="1278561" y="9832"/>
                    <a:pt x="1296062" y="27334"/>
                  </a:cubicBezTo>
                  <a:cubicBezTo>
                    <a:pt x="1313564" y="44836"/>
                    <a:pt x="1323396" y="68573"/>
                    <a:pt x="1323396" y="93324"/>
                  </a:cubicBezTo>
                  <a:lnTo>
                    <a:pt x="1323396" y="503879"/>
                  </a:lnTo>
                  <a:cubicBezTo>
                    <a:pt x="1323396" y="528630"/>
                    <a:pt x="1313564" y="552368"/>
                    <a:pt x="1296062" y="569869"/>
                  </a:cubicBezTo>
                  <a:cubicBezTo>
                    <a:pt x="1278561" y="587371"/>
                    <a:pt x="1254823" y="597203"/>
                    <a:pt x="1230072" y="597203"/>
                  </a:cubicBezTo>
                  <a:lnTo>
                    <a:pt x="93324" y="597203"/>
                  </a:lnTo>
                  <a:cubicBezTo>
                    <a:pt x="68573" y="597203"/>
                    <a:pt x="44836" y="587371"/>
                    <a:pt x="27334" y="569869"/>
                  </a:cubicBezTo>
                  <a:cubicBezTo>
                    <a:pt x="9832" y="552368"/>
                    <a:pt x="0" y="528630"/>
                    <a:pt x="0" y="503879"/>
                  </a:cubicBezTo>
                  <a:lnTo>
                    <a:pt x="0" y="93324"/>
                  </a:lnTo>
                  <a:cubicBezTo>
                    <a:pt x="0" y="68573"/>
                    <a:pt x="9832" y="44836"/>
                    <a:pt x="27334" y="27334"/>
                  </a:cubicBezTo>
                  <a:cubicBezTo>
                    <a:pt x="44836" y="9832"/>
                    <a:pt x="68573" y="0"/>
                    <a:pt x="93324" y="0"/>
                  </a:cubicBezTo>
                  <a:close/>
                </a:path>
              </a:pathLst>
            </a:custGeom>
            <a:solidFill>
              <a:srgbClr val="FFFFFF"/>
            </a:solidFill>
            <a:ln cap="rnd">
              <a:noFill/>
              <a:prstDash val="solid"/>
              <a:round/>
            </a:ln>
          </p:spPr>
        </p:sp>
        <p:sp>
          <p:nvSpPr>
            <p:cNvPr name="TextBox 14" id="14"/>
            <p:cNvSpPr txBox="true"/>
            <p:nvPr/>
          </p:nvSpPr>
          <p:spPr>
            <a:xfrm>
              <a:off x="0" y="-38100"/>
              <a:ext cx="1323396" cy="635303"/>
            </a:xfrm>
            <a:prstGeom prst="rect">
              <a:avLst/>
            </a:prstGeom>
          </p:spPr>
          <p:txBody>
            <a:bodyPr anchor="ctr" rtlCol="false" tIns="50800" lIns="50800" bIns="50800" rIns="50800"/>
            <a:lstStyle/>
            <a:p>
              <a:pPr algn="ctr">
                <a:lnSpc>
                  <a:spcPts val="2659"/>
                </a:lnSpc>
              </a:pPr>
            </a:p>
          </p:txBody>
        </p:sp>
      </p:grpSp>
      <p:sp>
        <p:nvSpPr>
          <p:cNvPr name="TextBox 15" id="15"/>
          <p:cNvSpPr txBox="true"/>
          <p:nvPr/>
        </p:nvSpPr>
        <p:spPr>
          <a:xfrm rot="0">
            <a:off x="3795568" y="1227088"/>
            <a:ext cx="10696863" cy="936625"/>
          </a:xfrm>
          <a:prstGeom prst="rect">
            <a:avLst/>
          </a:prstGeom>
        </p:spPr>
        <p:txBody>
          <a:bodyPr anchor="t" rtlCol="false" tIns="0" lIns="0" bIns="0" rIns="0">
            <a:spAutoFit/>
          </a:bodyPr>
          <a:lstStyle/>
          <a:p>
            <a:pPr algn="ctr">
              <a:lnSpc>
                <a:spcPts val="7699"/>
              </a:lnSpc>
            </a:pPr>
            <a:r>
              <a:rPr lang="en-US" b="true" sz="5499">
                <a:solidFill>
                  <a:srgbClr val="FFFFFF"/>
                </a:solidFill>
                <a:latin typeface="Lovelo"/>
                <a:ea typeface="Lovelo"/>
                <a:cs typeface="Lovelo"/>
                <a:sym typeface="Lovelo"/>
              </a:rPr>
              <a:t>CONCLUSIONES</a:t>
            </a:r>
          </a:p>
        </p:txBody>
      </p:sp>
      <p:sp>
        <p:nvSpPr>
          <p:cNvPr name="TextBox 16" id="16"/>
          <p:cNvSpPr txBox="true"/>
          <p:nvPr/>
        </p:nvSpPr>
        <p:spPr>
          <a:xfrm rot="0">
            <a:off x="2532930" y="3606546"/>
            <a:ext cx="3816732" cy="1323219"/>
          </a:xfrm>
          <a:prstGeom prst="rect">
            <a:avLst/>
          </a:prstGeom>
        </p:spPr>
        <p:txBody>
          <a:bodyPr anchor="t" rtlCol="false" tIns="0" lIns="0" bIns="0" rIns="0">
            <a:spAutoFit/>
          </a:bodyPr>
          <a:lstStyle/>
          <a:p>
            <a:pPr algn="l">
              <a:lnSpc>
                <a:spcPts val="2666"/>
              </a:lnSpc>
              <a:spcBef>
                <a:spcPct val="0"/>
              </a:spcBef>
            </a:pPr>
            <a:r>
              <a:rPr lang="en-US" sz="1904">
                <a:solidFill>
                  <a:srgbClr val="000000"/>
                </a:solidFill>
                <a:latin typeface="HK Grotesk"/>
                <a:ea typeface="HK Grotesk"/>
                <a:cs typeface="HK Grotesk"/>
                <a:sym typeface="HK Grotesk"/>
              </a:rPr>
              <a:t>El acceso </a:t>
            </a:r>
            <a:r>
              <a:rPr lang="en-US" sz="1904" strike="noStrike" u="none">
                <a:solidFill>
                  <a:srgbClr val="000000"/>
                </a:solidFill>
                <a:latin typeface="HK Grotesk"/>
                <a:ea typeface="HK Grotesk"/>
                <a:cs typeface="HK Grotesk"/>
                <a:sym typeface="HK Grotesk"/>
              </a:rPr>
              <a:t>a la vivienda no ha mejorado: el esfuerzo mensual medio ha crecido de forma constante desde 2020.</a:t>
            </a:r>
          </a:p>
        </p:txBody>
      </p:sp>
      <p:sp>
        <p:nvSpPr>
          <p:cNvPr name="TextBox 17" id="17"/>
          <p:cNvSpPr txBox="true"/>
          <p:nvPr/>
        </p:nvSpPr>
        <p:spPr>
          <a:xfrm rot="0">
            <a:off x="5008909" y="6251725"/>
            <a:ext cx="3484408" cy="1369316"/>
          </a:xfrm>
          <a:prstGeom prst="rect">
            <a:avLst/>
          </a:prstGeom>
        </p:spPr>
        <p:txBody>
          <a:bodyPr anchor="t" rtlCol="false" tIns="0" lIns="0" bIns="0" rIns="0">
            <a:spAutoFit/>
          </a:bodyPr>
          <a:lstStyle/>
          <a:p>
            <a:pPr algn="l" marL="0" indent="0" lvl="0">
              <a:lnSpc>
                <a:spcPts val="2750"/>
              </a:lnSpc>
              <a:spcBef>
                <a:spcPct val="0"/>
              </a:spcBef>
            </a:pPr>
            <a:r>
              <a:rPr lang="en-US" sz="1964">
                <a:solidFill>
                  <a:srgbClr val="000000"/>
                </a:solidFill>
                <a:latin typeface="HK Grotesk"/>
                <a:ea typeface="HK Grotesk"/>
                <a:cs typeface="HK Grotesk"/>
                <a:sym typeface="HK Grotesk"/>
              </a:rPr>
              <a:t>Ni los tipos de interés ni el crecimiento salarial compensan el encarecimiento del mercado inmobiliario actual.</a:t>
            </a:r>
          </a:p>
        </p:txBody>
      </p:sp>
      <p:sp>
        <p:nvSpPr>
          <p:cNvPr name="TextBox 18" id="18"/>
          <p:cNvSpPr txBox="true"/>
          <p:nvPr/>
        </p:nvSpPr>
        <p:spPr>
          <a:xfrm rot="0">
            <a:off x="7320462" y="3462655"/>
            <a:ext cx="3480892" cy="1611000"/>
          </a:xfrm>
          <a:prstGeom prst="rect">
            <a:avLst/>
          </a:prstGeom>
        </p:spPr>
        <p:txBody>
          <a:bodyPr anchor="t" rtlCol="false" tIns="0" lIns="0" bIns="0" rIns="0">
            <a:spAutoFit/>
          </a:bodyPr>
          <a:lstStyle/>
          <a:p>
            <a:pPr algn="l" marL="0" indent="0" lvl="0">
              <a:lnSpc>
                <a:spcPts val="2554"/>
              </a:lnSpc>
              <a:spcBef>
                <a:spcPct val="0"/>
              </a:spcBef>
            </a:pPr>
            <a:r>
              <a:rPr lang="en-US" sz="1824">
                <a:solidFill>
                  <a:srgbClr val="000000"/>
                </a:solidFill>
                <a:latin typeface="HK Grotesk"/>
                <a:ea typeface="HK Grotesk"/>
                <a:cs typeface="HK Grotesk"/>
                <a:sym typeface="HK Grotesk"/>
              </a:rPr>
              <a:t>La juventud es el grupo más vulnerable: su esfuerzo económico para acceder a vivienda es siempre mayor y la brecha no se reduce.</a:t>
            </a:r>
          </a:p>
        </p:txBody>
      </p:sp>
      <p:sp>
        <p:nvSpPr>
          <p:cNvPr name="TextBox 19" id="19"/>
          <p:cNvSpPr txBox="true"/>
          <p:nvPr/>
        </p:nvSpPr>
        <p:spPr>
          <a:xfrm rot="0">
            <a:off x="9796441" y="6251725"/>
            <a:ext cx="3790170" cy="1369316"/>
          </a:xfrm>
          <a:prstGeom prst="rect">
            <a:avLst/>
          </a:prstGeom>
        </p:spPr>
        <p:txBody>
          <a:bodyPr anchor="t" rtlCol="false" tIns="0" lIns="0" bIns="0" rIns="0">
            <a:spAutoFit/>
          </a:bodyPr>
          <a:lstStyle/>
          <a:p>
            <a:pPr algn="l" marL="0" indent="0" lvl="0">
              <a:lnSpc>
                <a:spcPts val="2750"/>
              </a:lnSpc>
              <a:spcBef>
                <a:spcPct val="0"/>
              </a:spcBef>
            </a:pPr>
            <a:r>
              <a:rPr lang="en-US" sz="1964">
                <a:solidFill>
                  <a:srgbClr val="000000"/>
                </a:solidFill>
                <a:latin typeface="HK Grotesk"/>
                <a:ea typeface="HK Grotesk"/>
                <a:cs typeface="HK Grotesk"/>
                <a:sym typeface="HK Grotesk"/>
              </a:rPr>
              <a:t>Las diferencias territoriales son significativas, con Baleares, Madrid y Canarias liderando la dificultad de acceso.</a:t>
            </a:r>
          </a:p>
        </p:txBody>
      </p:sp>
      <p:grpSp>
        <p:nvGrpSpPr>
          <p:cNvPr name="Group 20" id="20"/>
          <p:cNvGrpSpPr/>
          <p:nvPr/>
        </p:nvGrpSpPr>
        <p:grpSpPr>
          <a:xfrm rot="0">
            <a:off x="11611559" y="3313874"/>
            <a:ext cx="4313783" cy="1946663"/>
            <a:chOff x="0" y="0"/>
            <a:chExt cx="1323396" cy="597203"/>
          </a:xfrm>
        </p:grpSpPr>
        <p:sp>
          <p:nvSpPr>
            <p:cNvPr name="Freeform 21" id="21"/>
            <p:cNvSpPr/>
            <p:nvPr/>
          </p:nvSpPr>
          <p:spPr>
            <a:xfrm flipH="false" flipV="false" rot="0">
              <a:off x="0" y="0"/>
              <a:ext cx="1323396" cy="597203"/>
            </a:xfrm>
            <a:custGeom>
              <a:avLst/>
              <a:gdLst/>
              <a:ahLst/>
              <a:cxnLst/>
              <a:rect r="r" b="b" t="t" l="l"/>
              <a:pathLst>
                <a:path h="597203" w="1323396">
                  <a:moveTo>
                    <a:pt x="93324" y="0"/>
                  </a:moveTo>
                  <a:lnTo>
                    <a:pt x="1230072" y="0"/>
                  </a:lnTo>
                  <a:cubicBezTo>
                    <a:pt x="1254823" y="0"/>
                    <a:pt x="1278561" y="9832"/>
                    <a:pt x="1296062" y="27334"/>
                  </a:cubicBezTo>
                  <a:cubicBezTo>
                    <a:pt x="1313564" y="44836"/>
                    <a:pt x="1323396" y="68573"/>
                    <a:pt x="1323396" y="93324"/>
                  </a:cubicBezTo>
                  <a:lnTo>
                    <a:pt x="1323396" y="503879"/>
                  </a:lnTo>
                  <a:cubicBezTo>
                    <a:pt x="1323396" y="528630"/>
                    <a:pt x="1313564" y="552368"/>
                    <a:pt x="1296062" y="569869"/>
                  </a:cubicBezTo>
                  <a:cubicBezTo>
                    <a:pt x="1278561" y="587371"/>
                    <a:pt x="1254823" y="597203"/>
                    <a:pt x="1230072" y="597203"/>
                  </a:cubicBezTo>
                  <a:lnTo>
                    <a:pt x="93324" y="597203"/>
                  </a:lnTo>
                  <a:cubicBezTo>
                    <a:pt x="68573" y="597203"/>
                    <a:pt x="44836" y="587371"/>
                    <a:pt x="27334" y="569869"/>
                  </a:cubicBezTo>
                  <a:cubicBezTo>
                    <a:pt x="9832" y="552368"/>
                    <a:pt x="0" y="528630"/>
                    <a:pt x="0" y="503879"/>
                  </a:cubicBezTo>
                  <a:lnTo>
                    <a:pt x="0" y="93324"/>
                  </a:lnTo>
                  <a:cubicBezTo>
                    <a:pt x="0" y="68573"/>
                    <a:pt x="9832" y="44836"/>
                    <a:pt x="27334" y="27334"/>
                  </a:cubicBezTo>
                  <a:cubicBezTo>
                    <a:pt x="44836" y="9832"/>
                    <a:pt x="68573" y="0"/>
                    <a:pt x="93324" y="0"/>
                  </a:cubicBezTo>
                  <a:close/>
                </a:path>
              </a:pathLst>
            </a:custGeom>
            <a:solidFill>
              <a:srgbClr val="FFFFFF"/>
            </a:solidFill>
            <a:ln cap="rnd">
              <a:noFill/>
              <a:prstDash val="solid"/>
              <a:round/>
            </a:ln>
          </p:spPr>
        </p:sp>
        <p:sp>
          <p:nvSpPr>
            <p:cNvPr name="TextBox 22" id="22"/>
            <p:cNvSpPr txBox="true"/>
            <p:nvPr/>
          </p:nvSpPr>
          <p:spPr>
            <a:xfrm>
              <a:off x="0" y="-38100"/>
              <a:ext cx="1323396" cy="635303"/>
            </a:xfrm>
            <a:prstGeom prst="rect">
              <a:avLst/>
            </a:prstGeom>
          </p:spPr>
          <p:txBody>
            <a:bodyPr anchor="ctr" rtlCol="false" tIns="50800" lIns="50800" bIns="50800" rIns="50800"/>
            <a:lstStyle/>
            <a:p>
              <a:pPr algn="ctr">
                <a:lnSpc>
                  <a:spcPts val="2659"/>
                </a:lnSpc>
              </a:pPr>
            </a:p>
          </p:txBody>
        </p:sp>
      </p:grpSp>
      <p:sp>
        <p:nvSpPr>
          <p:cNvPr name="TextBox 23" id="23"/>
          <p:cNvSpPr txBox="true"/>
          <p:nvPr/>
        </p:nvSpPr>
        <p:spPr>
          <a:xfrm rot="0">
            <a:off x="11910572" y="3615034"/>
            <a:ext cx="3715757" cy="1322847"/>
          </a:xfrm>
          <a:prstGeom prst="rect">
            <a:avLst/>
          </a:prstGeom>
        </p:spPr>
        <p:txBody>
          <a:bodyPr anchor="t" rtlCol="false" tIns="0" lIns="0" bIns="0" rIns="0">
            <a:spAutoFit/>
          </a:bodyPr>
          <a:lstStyle/>
          <a:p>
            <a:pPr algn="l">
              <a:lnSpc>
                <a:spcPts val="2687"/>
              </a:lnSpc>
              <a:spcBef>
                <a:spcPct val="0"/>
              </a:spcBef>
            </a:pPr>
            <a:r>
              <a:rPr lang="en-US" sz="1919">
                <a:solidFill>
                  <a:srgbClr val="000000"/>
                </a:solidFill>
                <a:latin typeface="HK Grotesk"/>
                <a:ea typeface="HK Grotesk"/>
                <a:cs typeface="HK Grotesk"/>
                <a:sym typeface="HK Grotesk"/>
              </a:rPr>
              <a:t>Los precios por metro cuadrado han subido más que los salarios, especialmente en regiones insulares y costeras.</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333" r="0" b="-9333"/>
            </a:stretch>
          </a:blipFill>
        </p:spPr>
      </p:sp>
      <p:sp>
        <p:nvSpPr>
          <p:cNvPr name="Freeform 3" id="3"/>
          <p:cNvSpPr/>
          <p:nvPr/>
        </p:nvSpPr>
        <p:spPr>
          <a:xfrm flipH="false" flipV="false" rot="0">
            <a:off x="7785727" y="4927208"/>
            <a:ext cx="2716546" cy="2716546"/>
          </a:xfrm>
          <a:custGeom>
            <a:avLst/>
            <a:gdLst/>
            <a:ahLst/>
            <a:cxnLst/>
            <a:rect r="r" b="b" t="t" l="l"/>
            <a:pathLst>
              <a:path h="2716546" w="2716546">
                <a:moveTo>
                  <a:pt x="0" y="0"/>
                </a:moveTo>
                <a:lnTo>
                  <a:pt x="2716546" y="0"/>
                </a:lnTo>
                <a:lnTo>
                  <a:pt x="2716546" y="2716546"/>
                </a:lnTo>
                <a:lnTo>
                  <a:pt x="0" y="2716546"/>
                </a:lnTo>
                <a:lnTo>
                  <a:pt x="0" y="0"/>
                </a:lnTo>
                <a:close/>
              </a:path>
            </a:pathLst>
          </a:custGeom>
          <a:blipFill>
            <a:blip r:embed="rId3"/>
            <a:stretch>
              <a:fillRect l="0" t="0" r="0" b="0"/>
            </a:stretch>
          </a:blipFill>
        </p:spPr>
      </p:sp>
      <p:sp>
        <p:nvSpPr>
          <p:cNvPr name="Freeform 4" id="4"/>
          <p:cNvSpPr/>
          <p:nvPr/>
        </p:nvSpPr>
        <p:spPr>
          <a:xfrm flipH="false" flipV="false" rot="0">
            <a:off x="8780856" y="3416487"/>
            <a:ext cx="726288" cy="726288"/>
          </a:xfrm>
          <a:custGeom>
            <a:avLst/>
            <a:gdLst/>
            <a:ahLst/>
            <a:cxnLst/>
            <a:rect r="r" b="b" t="t" l="l"/>
            <a:pathLst>
              <a:path h="726288" w="726288">
                <a:moveTo>
                  <a:pt x="0" y="0"/>
                </a:moveTo>
                <a:lnTo>
                  <a:pt x="726288" y="0"/>
                </a:lnTo>
                <a:lnTo>
                  <a:pt x="726288" y="726289"/>
                </a:lnTo>
                <a:lnTo>
                  <a:pt x="0" y="726289"/>
                </a:lnTo>
                <a:lnTo>
                  <a:pt x="0" y="0"/>
                </a:lnTo>
                <a:close/>
              </a:path>
            </a:pathLst>
          </a:custGeom>
          <a:blipFill>
            <a:blip r:embed="rId4"/>
            <a:stretch>
              <a:fillRect l="0" t="0" r="0" b="0"/>
            </a:stretch>
          </a:blipFill>
        </p:spPr>
      </p:sp>
      <p:sp>
        <p:nvSpPr>
          <p:cNvPr name="TextBox 5" id="5"/>
          <p:cNvSpPr txBox="true"/>
          <p:nvPr/>
        </p:nvSpPr>
        <p:spPr>
          <a:xfrm rot="0">
            <a:off x="6495877" y="1648568"/>
            <a:ext cx="5623396" cy="1387474"/>
          </a:xfrm>
          <a:prstGeom prst="rect">
            <a:avLst/>
          </a:prstGeom>
        </p:spPr>
        <p:txBody>
          <a:bodyPr anchor="t" rtlCol="false" tIns="0" lIns="0" bIns="0" rIns="0">
            <a:spAutoFit/>
          </a:bodyPr>
          <a:lstStyle/>
          <a:p>
            <a:pPr algn="ctr">
              <a:lnSpc>
                <a:spcPts val="11200"/>
              </a:lnSpc>
            </a:pPr>
            <a:r>
              <a:rPr lang="en-US" b="true" sz="8000">
                <a:solidFill>
                  <a:srgbClr val="FFFFFF"/>
                </a:solidFill>
                <a:latin typeface="Lovelo"/>
                <a:ea typeface="Lovelo"/>
                <a:cs typeface="Lovelo"/>
                <a:sym typeface="Lovelo"/>
              </a:rPr>
              <a:t>¡GRACIAS!</a:t>
            </a:r>
          </a:p>
        </p:txBody>
      </p:sp>
      <p:sp>
        <p:nvSpPr>
          <p:cNvPr name="TextBox 6" id="6"/>
          <p:cNvSpPr txBox="true"/>
          <p:nvPr/>
        </p:nvSpPr>
        <p:spPr>
          <a:xfrm rot="0">
            <a:off x="7785727" y="4184134"/>
            <a:ext cx="2716546" cy="422275"/>
          </a:xfrm>
          <a:prstGeom prst="rect">
            <a:avLst/>
          </a:prstGeom>
        </p:spPr>
        <p:txBody>
          <a:bodyPr anchor="t" rtlCol="false" tIns="0" lIns="0" bIns="0" rIns="0">
            <a:spAutoFit/>
          </a:bodyPr>
          <a:lstStyle/>
          <a:p>
            <a:pPr algn="ctr" marL="0" indent="0" lvl="0">
              <a:lnSpc>
                <a:spcPts val="3499"/>
              </a:lnSpc>
              <a:spcBef>
                <a:spcPct val="0"/>
              </a:spcBef>
            </a:pPr>
            <a:r>
              <a:rPr lang="en-US" sz="2499">
                <a:solidFill>
                  <a:srgbClr val="FFFFFF"/>
                </a:solidFill>
                <a:latin typeface="HK Grotesk"/>
                <a:ea typeface="HK Grotesk"/>
                <a:cs typeface="HK Grotesk"/>
                <a:sym typeface="HK Grotesk"/>
              </a:rPr>
              <a:t>@luciaruizfraile</a:t>
            </a:r>
          </a:p>
        </p:txBody>
      </p:sp>
      <p:sp>
        <p:nvSpPr>
          <p:cNvPr name="TextBox 7" id="7"/>
          <p:cNvSpPr txBox="true"/>
          <p:nvPr/>
        </p:nvSpPr>
        <p:spPr>
          <a:xfrm rot="0">
            <a:off x="1028700" y="8836025"/>
            <a:ext cx="2832005" cy="422275"/>
          </a:xfrm>
          <a:prstGeom prst="rect">
            <a:avLst/>
          </a:prstGeom>
        </p:spPr>
        <p:txBody>
          <a:bodyPr anchor="t" rtlCol="false" tIns="0" lIns="0" bIns="0" rIns="0">
            <a:spAutoFit/>
          </a:bodyPr>
          <a:lstStyle/>
          <a:p>
            <a:pPr algn="ctr" marL="0" indent="0" lvl="0">
              <a:lnSpc>
                <a:spcPts val="3499"/>
              </a:lnSpc>
              <a:spcBef>
                <a:spcPct val="0"/>
              </a:spcBef>
            </a:pPr>
            <a:r>
              <a:rPr lang="en-US" sz="2499">
                <a:solidFill>
                  <a:srgbClr val="FFFFFF"/>
                </a:solidFill>
                <a:latin typeface="HK Grotesk"/>
                <a:ea typeface="HK Grotesk"/>
                <a:cs typeface="HK Grotesk"/>
                <a:sym typeface="HK Grotesk"/>
              </a:rPr>
              <a:t>Lucía Ruiz Fraile</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6261091"/>
            <a:ext cx="18288000" cy="4025909"/>
            <a:chOff x="0" y="0"/>
            <a:chExt cx="2833290" cy="623719"/>
          </a:xfrm>
        </p:grpSpPr>
        <p:sp>
          <p:nvSpPr>
            <p:cNvPr name="Freeform 3" id="3"/>
            <p:cNvSpPr/>
            <p:nvPr/>
          </p:nvSpPr>
          <p:spPr>
            <a:xfrm flipH="false" flipV="false" rot="0">
              <a:off x="0" y="0"/>
              <a:ext cx="2833290" cy="623719"/>
            </a:xfrm>
            <a:custGeom>
              <a:avLst/>
              <a:gdLst/>
              <a:ahLst/>
              <a:cxnLst/>
              <a:rect r="r" b="b" t="t" l="l"/>
              <a:pathLst>
                <a:path h="623719" w="2833290">
                  <a:moveTo>
                    <a:pt x="0" y="0"/>
                  </a:moveTo>
                  <a:lnTo>
                    <a:pt x="2833290" y="0"/>
                  </a:lnTo>
                  <a:lnTo>
                    <a:pt x="2833290" y="623719"/>
                  </a:lnTo>
                  <a:lnTo>
                    <a:pt x="0" y="623719"/>
                  </a:lnTo>
                  <a:close/>
                </a:path>
              </a:pathLst>
            </a:custGeom>
            <a:blipFill>
              <a:blip r:embed="rId2"/>
              <a:stretch>
                <a:fillRect l="0" t="-77759" r="0" b="-77759"/>
              </a:stretch>
            </a:blipFill>
          </p:spPr>
        </p:sp>
      </p:grpSp>
      <p:sp>
        <p:nvSpPr>
          <p:cNvPr name="TextBox 4" id="4"/>
          <p:cNvSpPr txBox="true"/>
          <p:nvPr/>
        </p:nvSpPr>
        <p:spPr>
          <a:xfrm rot="0">
            <a:off x="3257677" y="4007669"/>
            <a:ext cx="11772645" cy="1406525"/>
          </a:xfrm>
          <a:prstGeom prst="rect">
            <a:avLst/>
          </a:prstGeom>
        </p:spPr>
        <p:txBody>
          <a:bodyPr anchor="t" rtlCol="false" tIns="0" lIns="0" bIns="0" rIns="0">
            <a:spAutoFit/>
          </a:bodyPr>
          <a:lstStyle/>
          <a:p>
            <a:pPr algn="ctr" marL="0" indent="0" lvl="0">
              <a:lnSpc>
                <a:spcPts val="2800"/>
              </a:lnSpc>
              <a:spcBef>
                <a:spcPct val="0"/>
              </a:spcBef>
            </a:pPr>
            <a:r>
              <a:rPr lang="en-US" sz="2000">
                <a:solidFill>
                  <a:srgbClr val="000000"/>
                </a:solidFill>
                <a:latin typeface="HK Grotesk"/>
                <a:ea typeface="HK Grotesk"/>
                <a:cs typeface="HK Grotesk"/>
                <a:sym typeface="HK Grotesk"/>
              </a:rPr>
              <a:t>Este proyecto analiza, desde una perspectiva de datos, la capacidad real de compra de vivienda de los jóvenes españoles, comparando su situación con la media general, observando diferencias entre comunidades autónomas y estudiando la evolución de este esfuerzo económico entre los años 2020 y 2024.</a:t>
            </a:r>
          </a:p>
        </p:txBody>
      </p:sp>
      <p:sp>
        <p:nvSpPr>
          <p:cNvPr name="TextBox 5" id="5"/>
          <p:cNvSpPr txBox="true"/>
          <p:nvPr/>
        </p:nvSpPr>
        <p:spPr>
          <a:xfrm rot="0">
            <a:off x="2799811" y="1434587"/>
            <a:ext cx="12688378" cy="1393825"/>
          </a:xfrm>
          <a:prstGeom prst="rect">
            <a:avLst/>
          </a:prstGeom>
        </p:spPr>
        <p:txBody>
          <a:bodyPr anchor="t" rtlCol="false" tIns="0" lIns="0" bIns="0" rIns="0">
            <a:spAutoFit/>
          </a:bodyPr>
          <a:lstStyle/>
          <a:p>
            <a:pPr algn="ctr">
              <a:lnSpc>
                <a:spcPts val="5599"/>
              </a:lnSpc>
            </a:pPr>
            <a:r>
              <a:rPr lang="en-US" b="true" sz="3999">
                <a:solidFill>
                  <a:srgbClr val="000000"/>
                </a:solidFill>
                <a:latin typeface="Lovelo"/>
                <a:ea typeface="Lovelo"/>
                <a:cs typeface="Lovelo"/>
                <a:sym typeface="Lovelo"/>
              </a:rPr>
              <a:t>ACCESO A LA VIVIENDA PARA JÓVENES EN ESPAÑA: </a:t>
            </a:r>
          </a:p>
          <a:p>
            <a:pPr algn="ctr">
              <a:lnSpc>
                <a:spcPts val="5599"/>
              </a:lnSpc>
            </a:pPr>
            <a:r>
              <a:rPr lang="en-US" b="true" sz="3999">
                <a:solidFill>
                  <a:srgbClr val="000000"/>
                </a:solidFill>
                <a:latin typeface="Lovelo"/>
                <a:ea typeface="Lovelo"/>
                <a:cs typeface="Lovelo"/>
                <a:sym typeface="Lovelo"/>
              </a:rPr>
              <a:t>¿REALIDAD O UTOPÍA?</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TextBox 3" id="3"/>
          <p:cNvSpPr txBox="true"/>
          <p:nvPr/>
        </p:nvSpPr>
        <p:spPr>
          <a:xfrm rot="0">
            <a:off x="4741857" y="904875"/>
            <a:ext cx="8804286" cy="947376"/>
          </a:xfrm>
          <a:prstGeom prst="rect">
            <a:avLst/>
          </a:prstGeom>
        </p:spPr>
        <p:txBody>
          <a:bodyPr anchor="t" rtlCol="false" tIns="0" lIns="0" bIns="0" rIns="0">
            <a:spAutoFit/>
          </a:bodyPr>
          <a:lstStyle/>
          <a:p>
            <a:pPr algn="ctr">
              <a:lnSpc>
                <a:spcPts val="7632"/>
              </a:lnSpc>
            </a:pPr>
            <a:r>
              <a:rPr lang="en-US" b="true" sz="5451">
                <a:solidFill>
                  <a:srgbClr val="FFFFFF"/>
                </a:solidFill>
                <a:latin typeface="Lovelo"/>
                <a:ea typeface="Lovelo"/>
                <a:cs typeface="Lovelo"/>
                <a:sym typeface="Lovelo"/>
              </a:rPr>
              <a:t>OBJETIVOS</a:t>
            </a:r>
          </a:p>
        </p:txBody>
      </p:sp>
      <p:sp>
        <p:nvSpPr>
          <p:cNvPr name="TextBox 4" id="4"/>
          <p:cNvSpPr txBox="true"/>
          <p:nvPr/>
        </p:nvSpPr>
        <p:spPr>
          <a:xfrm rot="0">
            <a:off x="4958023" y="2442337"/>
            <a:ext cx="8371953" cy="5354701"/>
          </a:xfrm>
          <a:prstGeom prst="rect">
            <a:avLst/>
          </a:prstGeom>
        </p:spPr>
        <p:txBody>
          <a:bodyPr anchor="t" rtlCol="false" tIns="0" lIns="0" bIns="0" rIns="0">
            <a:spAutoFit/>
          </a:bodyPr>
          <a:lstStyle/>
          <a:p>
            <a:pPr algn="just" marL="552703" indent="-276352" lvl="1">
              <a:lnSpc>
                <a:spcPts val="3583"/>
              </a:lnSpc>
              <a:buFont typeface="Arial"/>
              <a:buChar char="•"/>
            </a:pPr>
            <a:r>
              <a:rPr lang="en-US" sz="2559">
                <a:solidFill>
                  <a:srgbClr val="FFFFFF"/>
                </a:solidFill>
                <a:latin typeface="HK Grotesk"/>
                <a:ea typeface="HK Grotesk"/>
                <a:cs typeface="HK Grotesk"/>
                <a:sym typeface="HK Grotesk"/>
              </a:rPr>
              <a:t>Evaluar el esfuerzo económico que implica comprar una vivienda para la juventud española.</a:t>
            </a:r>
          </a:p>
          <a:p>
            <a:pPr algn="just">
              <a:lnSpc>
                <a:spcPts val="3583"/>
              </a:lnSpc>
            </a:pPr>
          </a:p>
          <a:p>
            <a:pPr algn="just" marL="552703" indent="-276352" lvl="1">
              <a:lnSpc>
                <a:spcPts val="3583"/>
              </a:lnSpc>
              <a:buFont typeface="Arial"/>
              <a:buChar char="•"/>
            </a:pPr>
            <a:r>
              <a:rPr lang="en-US" sz="2559">
                <a:solidFill>
                  <a:srgbClr val="FFFFFF"/>
                </a:solidFill>
                <a:latin typeface="HK Grotesk"/>
                <a:ea typeface="HK Grotesk"/>
                <a:cs typeface="HK Grotesk"/>
                <a:sym typeface="HK Grotesk"/>
              </a:rPr>
              <a:t>Analizar la ev</a:t>
            </a:r>
            <a:r>
              <a:rPr lang="en-US" sz="2559">
                <a:solidFill>
                  <a:srgbClr val="FFFFFF"/>
                </a:solidFill>
                <a:latin typeface="HK Grotesk"/>
                <a:ea typeface="HK Grotesk"/>
                <a:cs typeface="HK Grotesk"/>
                <a:sym typeface="HK Grotesk"/>
              </a:rPr>
              <a:t>olución temporal de la accesibilidad de la vivienda en los últimos años.</a:t>
            </a:r>
          </a:p>
          <a:p>
            <a:pPr algn="just">
              <a:lnSpc>
                <a:spcPts val="3583"/>
              </a:lnSpc>
            </a:pPr>
          </a:p>
          <a:p>
            <a:pPr algn="just" marL="552703" indent="-276352" lvl="1">
              <a:lnSpc>
                <a:spcPts val="3583"/>
              </a:lnSpc>
              <a:buFont typeface="Arial"/>
              <a:buChar char="•"/>
            </a:pPr>
            <a:r>
              <a:rPr lang="en-US" sz="2559">
                <a:solidFill>
                  <a:srgbClr val="FFFFFF"/>
                </a:solidFill>
                <a:latin typeface="HK Grotesk"/>
                <a:ea typeface="HK Grotesk"/>
                <a:cs typeface="HK Grotesk"/>
                <a:sym typeface="HK Grotesk"/>
              </a:rPr>
              <a:t>Comparar entre comunidades autónomas el acceso a la vivienda según salario, precio por metro cuadrado y superficie estimada. </a:t>
            </a:r>
          </a:p>
          <a:p>
            <a:pPr algn="just">
              <a:lnSpc>
                <a:spcPts val="3583"/>
              </a:lnSpc>
            </a:pPr>
          </a:p>
          <a:p>
            <a:pPr algn="just" marL="552703" indent="-276352" lvl="1">
              <a:lnSpc>
                <a:spcPts val="3583"/>
              </a:lnSpc>
              <a:buFont typeface="Arial"/>
              <a:buChar char="•"/>
            </a:pPr>
            <a:r>
              <a:rPr lang="en-US" sz="2559">
                <a:solidFill>
                  <a:srgbClr val="FFFFFF"/>
                </a:solidFill>
                <a:latin typeface="HK Grotesk"/>
                <a:ea typeface="HK Grotesk"/>
                <a:cs typeface="HK Grotesk"/>
                <a:sym typeface="HK Grotesk"/>
              </a:rPr>
              <a:t>Explorar el impacto del tipo de interés en la capacidad de compra.</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9144000" cy="10287000"/>
            <a:chOff x="0" y="0"/>
            <a:chExt cx="1416645" cy="1593725"/>
          </a:xfrm>
        </p:grpSpPr>
        <p:sp>
          <p:nvSpPr>
            <p:cNvPr name="Freeform 3" id="3"/>
            <p:cNvSpPr/>
            <p:nvPr/>
          </p:nvSpPr>
          <p:spPr>
            <a:xfrm flipH="false" flipV="false" rot="0">
              <a:off x="0" y="0"/>
              <a:ext cx="1416645" cy="1593725"/>
            </a:xfrm>
            <a:custGeom>
              <a:avLst/>
              <a:gdLst/>
              <a:ahLst/>
              <a:cxnLst/>
              <a:rect r="r" b="b" t="t" l="l"/>
              <a:pathLst>
                <a:path h="1593725" w="1416645">
                  <a:moveTo>
                    <a:pt x="0" y="0"/>
                  </a:moveTo>
                  <a:lnTo>
                    <a:pt x="1416645" y="0"/>
                  </a:lnTo>
                  <a:lnTo>
                    <a:pt x="1416645" y="1593725"/>
                  </a:lnTo>
                  <a:lnTo>
                    <a:pt x="0" y="1593725"/>
                  </a:lnTo>
                  <a:close/>
                </a:path>
              </a:pathLst>
            </a:custGeom>
            <a:blipFill>
              <a:blip r:embed="rId2"/>
              <a:stretch>
                <a:fillRect l="-788" t="0" r="-68384" b="0"/>
              </a:stretch>
            </a:blipFill>
          </p:spPr>
        </p:sp>
      </p:grpSp>
      <p:sp>
        <p:nvSpPr>
          <p:cNvPr name="TextBox 4" id="4"/>
          <p:cNvSpPr txBox="true"/>
          <p:nvPr/>
        </p:nvSpPr>
        <p:spPr>
          <a:xfrm rot="0">
            <a:off x="10667471" y="2717800"/>
            <a:ext cx="6344797" cy="4803775"/>
          </a:xfrm>
          <a:prstGeom prst="rect">
            <a:avLst/>
          </a:prstGeom>
        </p:spPr>
        <p:txBody>
          <a:bodyPr anchor="t" rtlCol="false" tIns="0" lIns="0" bIns="0" rIns="0">
            <a:spAutoFit/>
          </a:bodyPr>
          <a:lstStyle/>
          <a:p>
            <a:pPr algn="l" marL="539749" indent="-269875" lvl="1">
              <a:lnSpc>
                <a:spcPts val="3499"/>
              </a:lnSpc>
              <a:buFont typeface="Arial"/>
              <a:buChar char="•"/>
            </a:pPr>
            <a:r>
              <a:rPr lang="en-US" sz="2499">
                <a:solidFill>
                  <a:srgbClr val="000000"/>
                </a:solidFill>
                <a:latin typeface="HK Grotesk"/>
                <a:ea typeface="HK Grotesk"/>
                <a:cs typeface="HK Grotesk"/>
                <a:sym typeface="HK Grotesk"/>
              </a:rPr>
              <a:t>INE:</a:t>
            </a:r>
            <a:r>
              <a:rPr lang="en-US" sz="2499">
                <a:solidFill>
                  <a:srgbClr val="000000"/>
                </a:solidFill>
                <a:latin typeface="HK Grotesk"/>
                <a:ea typeface="HK Grotesk"/>
                <a:cs typeface="HK Grotesk"/>
                <a:sym typeface="HK Grotesk"/>
              </a:rPr>
              <a:t> superficie media de vivienda por comunidad.</a:t>
            </a:r>
          </a:p>
          <a:p>
            <a:pPr algn="l">
              <a:lnSpc>
                <a:spcPts val="3499"/>
              </a:lnSpc>
            </a:pPr>
          </a:p>
          <a:p>
            <a:pPr algn="l" marL="539749" indent="-269875" lvl="1">
              <a:lnSpc>
                <a:spcPts val="3499"/>
              </a:lnSpc>
              <a:buFont typeface="Arial"/>
              <a:buChar char="•"/>
            </a:pPr>
            <a:r>
              <a:rPr lang="en-US" sz="2499">
                <a:solidFill>
                  <a:srgbClr val="000000"/>
                </a:solidFill>
                <a:latin typeface="HK Grotesk"/>
                <a:ea typeface="HK Grotesk"/>
                <a:cs typeface="HK Grotesk"/>
                <a:sym typeface="HK Grotesk"/>
              </a:rPr>
              <a:t>Idealista</a:t>
            </a:r>
            <a:r>
              <a:rPr lang="en-US" sz="2499">
                <a:solidFill>
                  <a:srgbClr val="000000"/>
                </a:solidFill>
                <a:latin typeface="HK Grotesk"/>
                <a:ea typeface="HK Grotesk"/>
                <a:cs typeface="HK Grotesk"/>
                <a:sym typeface="HK Grotesk"/>
              </a:rPr>
              <a:t>: precios de vivienda por m2.</a:t>
            </a:r>
          </a:p>
          <a:p>
            <a:pPr algn="l">
              <a:lnSpc>
                <a:spcPts val="3499"/>
              </a:lnSpc>
            </a:pPr>
          </a:p>
          <a:p>
            <a:pPr algn="l" marL="539749" indent="-269875" lvl="1">
              <a:lnSpc>
                <a:spcPts val="3499"/>
              </a:lnSpc>
              <a:buFont typeface="Arial"/>
              <a:buChar char="•"/>
            </a:pPr>
            <a:r>
              <a:rPr lang="en-US" sz="2499">
                <a:solidFill>
                  <a:srgbClr val="000000"/>
                </a:solidFill>
                <a:latin typeface="HK Grotesk"/>
                <a:ea typeface="HK Grotesk"/>
                <a:cs typeface="HK Grotesk"/>
                <a:sym typeface="HK Grotesk"/>
              </a:rPr>
              <a:t>INE - EPA: salarios medios por edad y comunidad autónoma.</a:t>
            </a:r>
          </a:p>
          <a:p>
            <a:pPr algn="l">
              <a:lnSpc>
                <a:spcPts val="3499"/>
              </a:lnSpc>
            </a:pPr>
          </a:p>
          <a:p>
            <a:pPr algn="l" marL="539749" indent="-269875" lvl="1">
              <a:lnSpc>
                <a:spcPts val="3499"/>
              </a:lnSpc>
              <a:buFont typeface="Arial"/>
              <a:buChar char="•"/>
            </a:pPr>
            <a:r>
              <a:rPr lang="en-US" sz="2499">
                <a:solidFill>
                  <a:srgbClr val="000000"/>
                </a:solidFill>
                <a:latin typeface="HK Grotesk"/>
                <a:ea typeface="HK Grotesk"/>
                <a:cs typeface="HK Grotesk"/>
                <a:sym typeface="HK Grotesk"/>
              </a:rPr>
              <a:t>Banco de España: tipos de interés de hipotecas.</a:t>
            </a:r>
          </a:p>
          <a:p>
            <a:pPr algn="l">
              <a:lnSpc>
                <a:spcPts val="3499"/>
              </a:lnSpc>
            </a:pPr>
          </a:p>
        </p:txBody>
      </p:sp>
      <p:sp>
        <p:nvSpPr>
          <p:cNvPr name="TextBox 5" id="5"/>
          <p:cNvSpPr txBox="true"/>
          <p:nvPr/>
        </p:nvSpPr>
        <p:spPr>
          <a:xfrm rot="0">
            <a:off x="10667471" y="1282115"/>
            <a:ext cx="6344797" cy="947376"/>
          </a:xfrm>
          <a:prstGeom prst="rect">
            <a:avLst/>
          </a:prstGeom>
        </p:spPr>
        <p:txBody>
          <a:bodyPr anchor="t" rtlCol="false" tIns="0" lIns="0" bIns="0" rIns="0">
            <a:spAutoFit/>
          </a:bodyPr>
          <a:lstStyle/>
          <a:p>
            <a:pPr algn="l">
              <a:lnSpc>
                <a:spcPts val="7632"/>
              </a:lnSpc>
            </a:pPr>
            <a:r>
              <a:rPr lang="en-US" sz="5451" b="true">
                <a:solidFill>
                  <a:srgbClr val="000000"/>
                </a:solidFill>
                <a:latin typeface="Lovelo"/>
                <a:ea typeface="Lovelo"/>
                <a:cs typeface="Lovelo"/>
                <a:sym typeface="Lovelo"/>
              </a:rPr>
              <a:t>FUENTES DE DATOS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8429575" y="2295525"/>
            <a:ext cx="7222568" cy="7391400"/>
          </a:xfrm>
          <a:custGeom>
            <a:avLst/>
            <a:gdLst/>
            <a:ahLst/>
            <a:cxnLst/>
            <a:rect r="r" b="b" t="t" l="l"/>
            <a:pathLst>
              <a:path h="7391400" w="7222568">
                <a:moveTo>
                  <a:pt x="0" y="0"/>
                </a:moveTo>
                <a:lnTo>
                  <a:pt x="7222568" y="0"/>
                </a:lnTo>
                <a:lnTo>
                  <a:pt x="7222568" y="7391400"/>
                </a:lnTo>
                <a:lnTo>
                  <a:pt x="0" y="7391400"/>
                </a:lnTo>
                <a:lnTo>
                  <a:pt x="0" y="0"/>
                </a:lnTo>
                <a:close/>
              </a:path>
            </a:pathLst>
          </a:custGeom>
          <a:blipFill>
            <a:blip r:embed="rId2"/>
            <a:stretch>
              <a:fillRect l="0" t="-8439" r="-34110" b="-492"/>
            </a:stretch>
          </a:blipFill>
        </p:spPr>
      </p:sp>
      <p:sp>
        <p:nvSpPr>
          <p:cNvPr name="TextBox 3" id="3"/>
          <p:cNvSpPr txBox="true"/>
          <p:nvPr/>
        </p:nvSpPr>
        <p:spPr>
          <a:xfrm rot="0">
            <a:off x="1028700" y="954332"/>
            <a:ext cx="6344797" cy="2803525"/>
          </a:xfrm>
          <a:prstGeom prst="rect">
            <a:avLst/>
          </a:prstGeom>
        </p:spPr>
        <p:txBody>
          <a:bodyPr anchor="t" rtlCol="false" tIns="0" lIns="0" bIns="0" rIns="0">
            <a:spAutoFit/>
          </a:bodyPr>
          <a:lstStyle/>
          <a:p>
            <a:pPr algn="l">
              <a:lnSpc>
                <a:spcPts val="5599"/>
              </a:lnSpc>
            </a:pPr>
            <a:r>
              <a:rPr lang="en-US" sz="3999" b="true">
                <a:solidFill>
                  <a:srgbClr val="000000"/>
                </a:solidFill>
                <a:latin typeface="Lovelo"/>
                <a:ea typeface="Lovelo"/>
                <a:cs typeface="Lovelo"/>
                <a:sym typeface="Lovelo"/>
              </a:rPr>
              <a:t>¿HA MEJORADO O EMPEORADO EL ACCESO A LA VIVIENDA EN LOS ÚLTIMOS AÑOS?</a:t>
            </a:r>
          </a:p>
        </p:txBody>
      </p:sp>
      <p:sp>
        <p:nvSpPr>
          <p:cNvPr name="TextBox 4" id="4"/>
          <p:cNvSpPr txBox="true"/>
          <p:nvPr/>
        </p:nvSpPr>
        <p:spPr>
          <a:xfrm rot="0">
            <a:off x="1028700" y="5010899"/>
            <a:ext cx="5296286" cy="701675"/>
          </a:xfrm>
          <a:prstGeom prst="rect">
            <a:avLst/>
          </a:prstGeom>
        </p:spPr>
        <p:txBody>
          <a:bodyPr anchor="t" rtlCol="false" tIns="0" lIns="0" bIns="0" rIns="0">
            <a:spAutoFit/>
          </a:bodyPr>
          <a:lstStyle/>
          <a:p>
            <a:pPr algn="l" marL="0" indent="0" lvl="0">
              <a:lnSpc>
                <a:spcPts val="2800"/>
              </a:lnSpc>
              <a:spcBef>
                <a:spcPct val="0"/>
              </a:spcBef>
            </a:pPr>
            <a:r>
              <a:rPr lang="en-US" sz="2000">
                <a:solidFill>
                  <a:srgbClr val="000000"/>
                </a:solidFill>
                <a:latin typeface="HK Grotesk"/>
                <a:ea typeface="HK Grotesk"/>
                <a:cs typeface="HK Grotesk"/>
                <a:sym typeface="HK Grotesk"/>
              </a:rPr>
              <a:t>El e</a:t>
            </a:r>
            <a:r>
              <a:rPr lang="en-US" sz="2000" strike="noStrike" u="none">
                <a:solidFill>
                  <a:srgbClr val="000000"/>
                </a:solidFill>
                <a:latin typeface="HK Grotesk"/>
                <a:ea typeface="HK Grotesk"/>
                <a:cs typeface="HK Grotesk"/>
                <a:sym typeface="HK Grotesk"/>
              </a:rPr>
              <a:t>sfuerzo mensual medio ha crecido un 2% entre 2020 y 2023, pero la subida es constante.</a:t>
            </a:r>
          </a:p>
        </p:txBody>
      </p:sp>
      <p:sp>
        <p:nvSpPr>
          <p:cNvPr name="TextBox 5" id="5"/>
          <p:cNvSpPr txBox="true"/>
          <p:nvPr/>
        </p:nvSpPr>
        <p:spPr>
          <a:xfrm rot="0">
            <a:off x="8787385" y="1202690"/>
            <a:ext cx="6166865" cy="273685"/>
          </a:xfrm>
          <a:prstGeom prst="rect">
            <a:avLst/>
          </a:prstGeom>
        </p:spPr>
        <p:txBody>
          <a:bodyPr anchor="t" rtlCol="false" tIns="0" lIns="0" bIns="0" rIns="0">
            <a:spAutoFit/>
          </a:bodyPr>
          <a:lstStyle/>
          <a:p>
            <a:pPr algn="ctr" marL="0" indent="0" lvl="0">
              <a:lnSpc>
                <a:spcPts val="2240"/>
              </a:lnSpc>
              <a:spcBef>
                <a:spcPct val="0"/>
              </a:spcBef>
            </a:pPr>
            <a:r>
              <a:rPr lang="en-US" sz="1600" strike="noStrike" u="none">
                <a:solidFill>
                  <a:srgbClr val="000000"/>
                </a:solidFill>
                <a:latin typeface="HK Grotesk"/>
                <a:ea typeface="HK Grotesk"/>
                <a:cs typeface="HK Grotesk"/>
                <a:sym typeface="HK Grotesk"/>
              </a:rPr>
              <a:t>Evolución del esfuerzo económico medio en España (2020–2023)</a:t>
            </a:r>
          </a:p>
        </p:txBody>
      </p:sp>
      <p:sp>
        <p:nvSpPr>
          <p:cNvPr name="TextBox 6" id="6"/>
          <p:cNvSpPr txBox="true"/>
          <p:nvPr/>
        </p:nvSpPr>
        <p:spPr>
          <a:xfrm rot="0">
            <a:off x="1028700" y="8984615"/>
            <a:ext cx="5469136" cy="273685"/>
          </a:xfrm>
          <a:prstGeom prst="rect">
            <a:avLst/>
          </a:prstGeom>
        </p:spPr>
        <p:txBody>
          <a:bodyPr anchor="t" rtlCol="false" tIns="0" lIns="0" bIns="0" rIns="0">
            <a:spAutoFit/>
          </a:bodyPr>
          <a:lstStyle/>
          <a:p>
            <a:pPr algn="ctr" marL="0" indent="0" lvl="0">
              <a:lnSpc>
                <a:spcPts val="2240"/>
              </a:lnSpc>
              <a:spcBef>
                <a:spcPct val="0"/>
              </a:spcBef>
            </a:pPr>
            <a:r>
              <a:rPr lang="en-US" sz="1600">
                <a:solidFill>
                  <a:srgbClr val="000000"/>
                </a:solidFill>
                <a:latin typeface="HK Grotesk"/>
                <a:ea typeface="HK Grotesk"/>
                <a:cs typeface="HK Grotesk"/>
                <a:sym typeface="HK Grotesk"/>
              </a:rPr>
              <a:t>*Esfuerzo 1=100% de tu salario para pagar 1 m².</a:t>
            </a:r>
          </a:p>
        </p:txBody>
      </p:sp>
      <p:sp>
        <p:nvSpPr>
          <p:cNvPr name="Freeform 7" id="7"/>
          <p:cNvSpPr/>
          <p:nvPr/>
        </p:nvSpPr>
        <p:spPr>
          <a:xfrm flipH="false" flipV="false" rot="0">
            <a:off x="13560612" y="1905000"/>
            <a:ext cx="1905000" cy="781050"/>
          </a:xfrm>
          <a:custGeom>
            <a:avLst/>
            <a:gdLst/>
            <a:ahLst/>
            <a:cxnLst/>
            <a:rect r="r" b="b" t="t" l="l"/>
            <a:pathLst>
              <a:path h="781050" w="1905000">
                <a:moveTo>
                  <a:pt x="0" y="0"/>
                </a:moveTo>
                <a:lnTo>
                  <a:pt x="1905000" y="0"/>
                </a:lnTo>
                <a:lnTo>
                  <a:pt x="1905000" y="781050"/>
                </a:lnTo>
                <a:lnTo>
                  <a:pt x="0" y="781050"/>
                </a:lnTo>
                <a:lnTo>
                  <a:pt x="0" y="0"/>
                </a:lnTo>
                <a:close/>
              </a:path>
            </a:pathLst>
          </a:custGeom>
          <a:blipFill>
            <a:blip r:embed="rId2"/>
            <a:stretch>
              <a:fillRect l="-404462" t="-16764" r="-4000" b="-914111"/>
            </a:stretch>
          </a:blipFill>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1971675"/>
            <a:ext cx="12211050" cy="6164745"/>
          </a:xfrm>
          <a:custGeom>
            <a:avLst/>
            <a:gdLst/>
            <a:ahLst/>
            <a:cxnLst/>
            <a:rect r="r" b="b" t="t" l="l"/>
            <a:pathLst>
              <a:path h="6164745" w="12211050">
                <a:moveTo>
                  <a:pt x="0" y="0"/>
                </a:moveTo>
                <a:lnTo>
                  <a:pt x="12211050" y="0"/>
                </a:lnTo>
                <a:lnTo>
                  <a:pt x="12211050" y="6164745"/>
                </a:lnTo>
                <a:lnTo>
                  <a:pt x="0" y="6164745"/>
                </a:lnTo>
                <a:lnTo>
                  <a:pt x="0" y="0"/>
                </a:lnTo>
                <a:close/>
              </a:path>
            </a:pathLst>
          </a:custGeom>
          <a:blipFill>
            <a:blip r:embed="rId2"/>
            <a:stretch>
              <a:fillRect l="0" t="-11220" r="-20453" b="-4496"/>
            </a:stretch>
          </a:blipFill>
        </p:spPr>
      </p:sp>
      <p:sp>
        <p:nvSpPr>
          <p:cNvPr name="TextBox 3" id="3"/>
          <p:cNvSpPr txBox="true"/>
          <p:nvPr/>
        </p:nvSpPr>
        <p:spPr>
          <a:xfrm rot="0">
            <a:off x="12443661" y="3864737"/>
            <a:ext cx="4815639" cy="2519426"/>
          </a:xfrm>
          <a:prstGeom prst="rect">
            <a:avLst/>
          </a:prstGeom>
        </p:spPr>
        <p:txBody>
          <a:bodyPr anchor="t" rtlCol="false" tIns="0" lIns="0" bIns="0" rIns="0">
            <a:spAutoFit/>
          </a:bodyPr>
          <a:lstStyle/>
          <a:p>
            <a:pPr algn="l">
              <a:lnSpc>
                <a:spcPts val="2884"/>
              </a:lnSpc>
            </a:pPr>
            <a:r>
              <a:rPr lang="en-US" sz="2060">
                <a:solidFill>
                  <a:srgbClr val="000000"/>
                </a:solidFill>
                <a:latin typeface="HK Grotesk"/>
                <a:ea typeface="HK Grotesk"/>
                <a:cs typeface="HK Grotesk"/>
                <a:sym typeface="HK Grotesk"/>
              </a:rPr>
              <a:t>Baleares y Madrid son las comunidades con mayor esfuerzo económico acumulado en los últimos 4 años.</a:t>
            </a:r>
          </a:p>
          <a:p>
            <a:pPr algn="l">
              <a:lnSpc>
                <a:spcPts val="2884"/>
              </a:lnSpc>
            </a:pPr>
          </a:p>
          <a:p>
            <a:pPr algn="l" marL="0" indent="0" lvl="0">
              <a:lnSpc>
                <a:spcPts val="2884"/>
              </a:lnSpc>
              <a:spcBef>
                <a:spcPct val="0"/>
              </a:spcBef>
            </a:pPr>
            <a:r>
              <a:rPr lang="en-US" sz="2060">
                <a:solidFill>
                  <a:srgbClr val="000000"/>
                </a:solidFill>
                <a:latin typeface="HK Grotesk"/>
                <a:ea typeface="HK Grotesk"/>
                <a:cs typeface="HK Grotesk"/>
                <a:sym typeface="HK Grotesk"/>
              </a:rPr>
              <a:t>Castilla-La Mancha, Extremadura y Castilla y León han mantenido un acceso significativamente más asequible. </a:t>
            </a:r>
          </a:p>
        </p:txBody>
      </p:sp>
      <p:sp>
        <p:nvSpPr>
          <p:cNvPr name="TextBox 4" id="4"/>
          <p:cNvSpPr txBox="true"/>
          <p:nvPr/>
        </p:nvSpPr>
        <p:spPr>
          <a:xfrm rot="0">
            <a:off x="1028700" y="755015"/>
            <a:ext cx="6166865" cy="273685"/>
          </a:xfrm>
          <a:prstGeom prst="rect">
            <a:avLst/>
          </a:prstGeom>
        </p:spPr>
        <p:txBody>
          <a:bodyPr anchor="t" rtlCol="false" tIns="0" lIns="0" bIns="0" rIns="0">
            <a:spAutoFit/>
          </a:bodyPr>
          <a:lstStyle/>
          <a:p>
            <a:pPr algn="ctr" marL="0" indent="0" lvl="0">
              <a:lnSpc>
                <a:spcPts val="2240"/>
              </a:lnSpc>
              <a:spcBef>
                <a:spcPct val="0"/>
              </a:spcBef>
            </a:pPr>
            <a:r>
              <a:rPr lang="en-US" sz="1600" strike="noStrike" u="none">
                <a:solidFill>
                  <a:srgbClr val="000000"/>
                </a:solidFill>
                <a:latin typeface="HK Grotesk"/>
                <a:ea typeface="HK Grotesk"/>
                <a:cs typeface="HK Grotesk"/>
                <a:sym typeface="HK Grotesk"/>
              </a:rPr>
              <a:t>Evolución del esfuerzo económico medio por CCAA  (2020–2023)</a:t>
            </a:r>
          </a:p>
        </p:txBody>
      </p:sp>
      <p:sp>
        <p:nvSpPr>
          <p:cNvPr name="Freeform 5" id="5"/>
          <p:cNvSpPr/>
          <p:nvPr/>
        </p:nvSpPr>
        <p:spPr>
          <a:xfrm flipH="false" flipV="false" rot="0">
            <a:off x="11102109" y="1028700"/>
            <a:ext cx="1930627" cy="882073"/>
          </a:xfrm>
          <a:custGeom>
            <a:avLst/>
            <a:gdLst/>
            <a:ahLst/>
            <a:cxnLst/>
            <a:rect r="r" b="b" t="t" l="l"/>
            <a:pathLst>
              <a:path h="882073" w="1930627">
                <a:moveTo>
                  <a:pt x="0" y="0"/>
                </a:moveTo>
                <a:lnTo>
                  <a:pt x="1930627" y="0"/>
                </a:lnTo>
                <a:lnTo>
                  <a:pt x="1930627" y="882073"/>
                </a:lnTo>
                <a:lnTo>
                  <a:pt x="0" y="882073"/>
                </a:lnTo>
                <a:lnTo>
                  <a:pt x="0" y="0"/>
                </a:lnTo>
                <a:close/>
              </a:path>
            </a:pathLst>
          </a:custGeom>
          <a:blipFill>
            <a:blip r:embed="rId2"/>
            <a:stretch>
              <a:fillRect l="-661856" t="0" r="0" b="-708739"/>
            </a:stretch>
          </a:blipFill>
        </p:spPr>
      </p:sp>
      <p:sp>
        <p:nvSpPr>
          <p:cNvPr name="TextBox 6" id="6"/>
          <p:cNvSpPr txBox="true"/>
          <p:nvPr/>
        </p:nvSpPr>
        <p:spPr>
          <a:xfrm rot="0">
            <a:off x="1028700" y="8984615"/>
            <a:ext cx="5469136" cy="273685"/>
          </a:xfrm>
          <a:prstGeom prst="rect">
            <a:avLst/>
          </a:prstGeom>
        </p:spPr>
        <p:txBody>
          <a:bodyPr anchor="t" rtlCol="false" tIns="0" lIns="0" bIns="0" rIns="0">
            <a:spAutoFit/>
          </a:bodyPr>
          <a:lstStyle/>
          <a:p>
            <a:pPr algn="ctr" marL="0" indent="0" lvl="0">
              <a:lnSpc>
                <a:spcPts val="2240"/>
              </a:lnSpc>
              <a:spcBef>
                <a:spcPct val="0"/>
              </a:spcBef>
            </a:pPr>
            <a:r>
              <a:rPr lang="en-US" sz="1600">
                <a:solidFill>
                  <a:srgbClr val="000000"/>
                </a:solidFill>
                <a:latin typeface="HK Grotesk"/>
                <a:ea typeface="HK Grotesk"/>
                <a:cs typeface="HK Grotesk"/>
                <a:sym typeface="HK Grotesk"/>
              </a:rPr>
              <a:t>*Esfuerzo 1=100% de tu salario para pagar 1 m².</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7724180" y="1357312"/>
            <a:ext cx="9535120" cy="7572375"/>
          </a:xfrm>
          <a:custGeom>
            <a:avLst/>
            <a:gdLst/>
            <a:ahLst/>
            <a:cxnLst/>
            <a:rect r="r" b="b" t="t" l="l"/>
            <a:pathLst>
              <a:path h="7572375" w="9535120">
                <a:moveTo>
                  <a:pt x="0" y="0"/>
                </a:moveTo>
                <a:lnTo>
                  <a:pt x="9535120" y="0"/>
                </a:lnTo>
                <a:lnTo>
                  <a:pt x="9535120" y="7572376"/>
                </a:lnTo>
                <a:lnTo>
                  <a:pt x="0" y="7572376"/>
                </a:lnTo>
                <a:lnTo>
                  <a:pt x="0" y="0"/>
                </a:lnTo>
                <a:close/>
              </a:path>
            </a:pathLst>
          </a:custGeom>
          <a:blipFill>
            <a:blip r:embed="rId2"/>
            <a:stretch>
              <a:fillRect l="0" t="-4670" r="0" b="0"/>
            </a:stretch>
          </a:blipFill>
        </p:spPr>
      </p:sp>
      <p:sp>
        <p:nvSpPr>
          <p:cNvPr name="TextBox 3" id="3"/>
          <p:cNvSpPr txBox="true"/>
          <p:nvPr/>
        </p:nvSpPr>
        <p:spPr>
          <a:xfrm rot="0">
            <a:off x="1028700" y="3902118"/>
            <a:ext cx="5558413" cy="3168650"/>
          </a:xfrm>
          <a:prstGeom prst="rect">
            <a:avLst/>
          </a:prstGeom>
        </p:spPr>
        <p:txBody>
          <a:bodyPr anchor="t" rtlCol="false" tIns="0" lIns="0" bIns="0" rIns="0">
            <a:spAutoFit/>
          </a:bodyPr>
          <a:lstStyle/>
          <a:p>
            <a:pPr algn="l">
              <a:lnSpc>
                <a:spcPts val="2800"/>
              </a:lnSpc>
            </a:pPr>
            <a:r>
              <a:rPr lang="en-US" sz="2000">
                <a:solidFill>
                  <a:srgbClr val="000000"/>
                </a:solidFill>
                <a:latin typeface="HK Grotesk"/>
                <a:ea typeface="HK Grotesk"/>
                <a:cs typeface="HK Grotesk"/>
                <a:sym typeface="HK Grotesk"/>
              </a:rPr>
              <a:t>Entre 2020 y 2023, el precio por metro cuadrado ha aumentado más del 50% en Canarias y Baleares, seguidas por la Comunidad Valenciana, Andalucía y Madrid con incrementos superiores al 30%.</a:t>
            </a:r>
          </a:p>
          <a:p>
            <a:pPr algn="l">
              <a:lnSpc>
                <a:spcPts val="2800"/>
              </a:lnSpc>
            </a:pPr>
          </a:p>
          <a:p>
            <a:pPr algn="l" marL="0" indent="0" lvl="0">
              <a:lnSpc>
                <a:spcPts val="2800"/>
              </a:lnSpc>
              <a:spcBef>
                <a:spcPct val="0"/>
              </a:spcBef>
            </a:pPr>
            <a:r>
              <a:rPr lang="en-US" b="true" sz="2000">
                <a:solidFill>
                  <a:srgbClr val="000000"/>
                </a:solidFill>
                <a:latin typeface="HK Grotesk Bold"/>
                <a:ea typeface="HK Grotesk Bold"/>
                <a:cs typeface="HK Grotesk Bold"/>
                <a:sym typeface="HK Grotesk Bold"/>
              </a:rPr>
              <a:t>Precio medio del metro cuadrado en 2023 a nivel nacional: 1.888,84 €</a:t>
            </a:r>
          </a:p>
          <a:p>
            <a:pPr algn="ctr" marL="0" indent="0" lvl="0">
              <a:lnSpc>
                <a:spcPts val="2800"/>
              </a:lnSpc>
              <a:spcBef>
                <a:spcPct val="0"/>
              </a:spcBef>
            </a:pPr>
          </a:p>
        </p:txBody>
      </p:sp>
      <p:sp>
        <p:nvSpPr>
          <p:cNvPr name="TextBox 4" id="4"/>
          <p:cNvSpPr txBox="true"/>
          <p:nvPr/>
        </p:nvSpPr>
        <p:spPr>
          <a:xfrm rot="0">
            <a:off x="1028700" y="942975"/>
            <a:ext cx="5954720" cy="2098675"/>
          </a:xfrm>
          <a:prstGeom prst="rect">
            <a:avLst/>
          </a:prstGeom>
        </p:spPr>
        <p:txBody>
          <a:bodyPr anchor="t" rtlCol="false" tIns="0" lIns="0" bIns="0" rIns="0">
            <a:spAutoFit/>
          </a:bodyPr>
          <a:lstStyle/>
          <a:p>
            <a:pPr algn="l">
              <a:lnSpc>
                <a:spcPts val="5599"/>
              </a:lnSpc>
            </a:pPr>
            <a:r>
              <a:rPr lang="en-US" sz="3999" b="true">
                <a:solidFill>
                  <a:srgbClr val="000000"/>
                </a:solidFill>
                <a:latin typeface="Lovelo"/>
                <a:ea typeface="Lovelo"/>
                <a:cs typeface="Lovelo"/>
                <a:sym typeface="Lovelo"/>
              </a:rPr>
              <a:t>¿LA EVOLUCIÓN DE PRECIOS POR CCAA HA SIDO IGUAL EN TODAS?</a:t>
            </a:r>
          </a:p>
        </p:txBody>
      </p:sp>
      <p:sp>
        <p:nvSpPr>
          <p:cNvPr name="TextBox 5" id="5"/>
          <p:cNvSpPr txBox="true"/>
          <p:nvPr/>
        </p:nvSpPr>
        <p:spPr>
          <a:xfrm rot="0">
            <a:off x="7724180" y="990600"/>
            <a:ext cx="6166865" cy="273685"/>
          </a:xfrm>
          <a:prstGeom prst="rect">
            <a:avLst/>
          </a:prstGeom>
        </p:spPr>
        <p:txBody>
          <a:bodyPr anchor="t" rtlCol="false" tIns="0" lIns="0" bIns="0" rIns="0">
            <a:spAutoFit/>
          </a:bodyPr>
          <a:lstStyle/>
          <a:p>
            <a:pPr algn="ctr" marL="0" indent="0" lvl="0">
              <a:lnSpc>
                <a:spcPts val="2240"/>
              </a:lnSpc>
              <a:spcBef>
                <a:spcPct val="0"/>
              </a:spcBef>
            </a:pPr>
            <a:r>
              <a:rPr lang="en-US" sz="1600" strike="noStrike" u="none">
                <a:solidFill>
                  <a:srgbClr val="000000"/>
                </a:solidFill>
                <a:latin typeface="HK Grotesk"/>
                <a:ea typeface="HK Grotesk"/>
                <a:cs typeface="HK Grotesk"/>
                <a:sym typeface="HK Grotesk"/>
              </a:rPr>
              <a:t>Evolución del precio del metro cuadrado por CCAA  (2020–2023)</a:t>
            </a:r>
          </a:p>
        </p:txBody>
      </p:sp>
      <p:sp>
        <p:nvSpPr>
          <p:cNvPr name="TextBox 6" id="6"/>
          <p:cNvSpPr txBox="true"/>
          <p:nvPr/>
        </p:nvSpPr>
        <p:spPr>
          <a:xfrm rot="0">
            <a:off x="1028700" y="8984615"/>
            <a:ext cx="1694242" cy="273685"/>
          </a:xfrm>
          <a:prstGeom prst="rect">
            <a:avLst/>
          </a:prstGeom>
        </p:spPr>
        <p:txBody>
          <a:bodyPr anchor="t" rtlCol="false" tIns="0" lIns="0" bIns="0" rIns="0">
            <a:spAutoFit/>
          </a:bodyPr>
          <a:lstStyle/>
          <a:p>
            <a:pPr algn="ctr" marL="0" indent="0" lvl="0">
              <a:lnSpc>
                <a:spcPts val="2240"/>
              </a:lnSpc>
              <a:spcBef>
                <a:spcPct val="0"/>
              </a:spcBef>
            </a:pPr>
            <a:r>
              <a:rPr lang="en-US" sz="1600">
                <a:solidFill>
                  <a:srgbClr val="000000"/>
                </a:solidFill>
                <a:latin typeface="HK Grotesk"/>
                <a:ea typeface="HK Grotesk"/>
                <a:cs typeface="HK Grotesk"/>
                <a:sym typeface="HK Grotesk"/>
              </a:rPr>
              <a:t>*Variación en %</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1028700" y="2626246"/>
            <a:ext cx="11545269" cy="6245904"/>
          </a:xfrm>
          <a:custGeom>
            <a:avLst/>
            <a:gdLst/>
            <a:ahLst/>
            <a:cxnLst/>
            <a:rect r="r" b="b" t="t" l="l"/>
            <a:pathLst>
              <a:path h="6245904" w="11545269">
                <a:moveTo>
                  <a:pt x="0" y="0"/>
                </a:moveTo>
                <a:lnTo>
                  <a:pt x="11545269" y="0"/>
                </a:lnTo>
                <a:lnTo>
                  <a:pt x="11545269" y="6245904"/>
                </a:lnTo>
                <a:lnTo>
                  <a:pt x="0" y="6245904"/>
                </a:lnTo>
                <a:lnTo>
                  <a:pt x="0" y="0"/>
                </a:lnTo>
                <a:close/>
              </a:path>
            </a:pathLst>
          </a:custGeom>
          <a:blipFill>
            <a:blip r:embed="rId2"/>
            <a:stretch>
              <a:fillRect l="0" t="-10749" r="-485" b="0"/>
            </a:stretch>
          </a:blipFill>
        </p:spPr>
      </p:sp>
      <p:sp>
        <p:nvSpPr>
          <p:cNvPr name="TextBox 3" id="3"/>
          <p:cNvSpPr txBox="true"/>
          <p:nvPr/>
        </p:nvSpPr>
        <p:spPr>
          <a:xfrm rot="0">
            <a:off x="13057012" y="4175760"/>
            <a:ext cx="3781977" cy="2463800"/>
          </a:xfrm>
          <a:prstGeom prst="rect">
            <a:avLst/>
          </a:prstGeom>
        </p:spPr>
        <p:txBody>
          <a:bodyPr anchor="t" rtlCol="false" tIns="0" lIns="0" bIns="0" rIns="0">
            <a:spAutoFit/>
          </a:bodyPr>
          <a:lstStyle/>
          <a:p>
            <a:pPr algn="l" marL="0" indent="0" lvl="0">
              <a:lnSpc>
                <a:spcPts val="2800"/>
              </a:lnSpc>
              <a:spcBef>
                <a:spcPct val="0"/>
              </a:spcBef>
            </a:pPr>
            <a:r>
              <a:rPr lang="en-US" sz="2000">
                <a:solidFill>
                  <a:srgbClr val="000000"/>
                </a:solidFill>
                <a:latin typeface="HK Grotesk"/>
                <a:ea typeface="HK Grotesk"/>
                <a:cs typeface="HK Grotesk"/>
                <a:sym typeface="HK Grotesk"/>
              </a:rPr>
              <a:t>Pico de crecimiento en 2023 para ambos grupos de edad , pero </a:t>
            </a:r>
          </a:p>
          <a:p>
            <a:pPr algn="l" marL="0" indent="0" lvl="0">
              <a:lnSpc>
                <a:spcPts val="2800"/>
              </a:lnSpc>
              <a:spcBef>
                <a:spcPct val="0"/>
              </a:spcBef>
            </a:pPr>
            <a:r>
              <a:rPr lang="en-US" sz="2000" strike="noStrike" u="none">
                <a:solidFill>
                  <a:srgbClr val="000000"/>
                </a:solidFill>
                <a:latin typeface="HK Grotesk"/>
                <a:ea typeface="HK Grotesk"/>
                <a:cs typeface="HK Grotesk"/>
                <a:sym typeface="HK Grotesk"/>
              </a:rPr>
              <a:t>el </a:t>
            </a:r>
            <a:r>
              <a:rPr lang="en-US" sz="2000" strike="noStrike" u="none">
                <a:solidFill>
                  <a:srgbClr val="000000"/>
                </a:solidFill>
                <a:latin typeface="HK Grotesk"/>
                <a:ea typeface="HK Grotesk"/>
                <a:cs typeface="HK Grotesk"/>
                <a:sym typeface="HK Grotesk"/>
              </a:rPr>
              <a:t>crecimiento salarial no ha sido suficiente para compensar el esfuerzo económico que representa la compra de una vivienda.</a:t>
            </a:r>
          </a:p>
        </p:txBody>
      </p:sp>
      <p:sp>
        <p:nvSpPr>
          <p:cNvPr name="TextBox 4" id="4"/>
          <p:cNvSpPr txBox="true"/>
          <p:nvPr/>
        </p:nvSpPr>
        <p:spPr>
          <a:xfrm rot="0">
            <a:off x="1601196" y="710399"/>
            <a:ext cx="10105315" cy="1393825"/>
          </a:xfrm>
          <a:prstGeom prst="rect">
            <a:avLst/>
          </a:prstGeom>
        </p:spPr>
        <p:txBody>
          <a:bodyPr anchor="t" rtlCol="false" tIns="0" lIns="0" bIns="0" rIns="0">
            <a:spAutoFit/>
          </a:bodyPr>
          <a:lstStyle/>
          <a:p>
            <a:pPr algn="l">
              <a:lnSpc>
                <a:spcPts val="5599"/>
              </a:lnSpc>
            </a:pPr>
            <a:r>
              <a:rPr lang="en-US" sz="3999" b="true">
                <a:solidFill>
                  <a:srgbClr val="000000"/>
                </a:solidFill>
                <a:latin typeface="Lovelo"/>
                <a:ea typeface="Lovelo"/>
                <a:cs typeface="Lovelo"/>
                <a:sym typeface="Lovelo"/>
              </a:rPr>
              <a:t>¿CRECEN LOS SALARIOS AL MISMO RITMO QUE LOS PRECIOS DE LA VIVIENDA?</a:t>
            </a:r>
          </a:p>
        </p:txBody>
      </p:sp>
      <p:sp>
        <p:nvSpPr>
          <p:cNvPr name="TextBox 5" id="5"/>
          <p:cNvSpPr txBox="true"/>
          <p:nvPr/>
        </p:nvSpPr>
        <p:spPr>
          <a:xfrm rot="0">
            <a:off x="2160236" y="2209686"/>
            <a:ext cx="6166865" cy="273685"/>
          </a:xfrm>
          <a:prstGeom prst="rect">
            <a:avLst/>
          </a:prstGeom>
        </p:spPr>
        <p:txBody>
          <a:bodyPr anchor="t" rtlCol="false" tIns="0" lIns="0" bIns="0" rIns="0">
            <a:spAutoFit/>
          </a:bodyPr>
          <a:lstStyle/>
          <a:p>
            <a:pPr algn="ctr" marL="0" indent="0" lvl="0">
              <a:lnSpc>
                <a:spcPts val="2240"/>
              </a:lnSpc>
              <a:spcBef>
                <a:spcPct val="0"/>
              </a:spcBef>
            </a:pPr>
            <a:r>
              <a:rPr lang="en-US" sz="1600">
                <a:solidFill>
                  <a:srgbClr val="000000"/>
                </a:solidFill>
                <a:latin typeface="HK Grotesk"/>
                <a:ea typeface="HK Grotesk"/>
                <a:cs typeface="HK Grotesk"/>
                <a:sym typeface="HK Grotesk"/>
              </a:rPr>
              <a:t>Evolución del salario mensual medio de los jovenes vs el resto</a:t>
            </a:r>
          </a:p>
        </p:txBody>
      </p:sp>
      <p:sp>
        <p:nvSpPr>
          <p:cNvPr name="TextBox 6" id="6"/>
          <p:cNvSpPr txBox="true"/>
          <p:nvPr/>
        </p:nvSpPr>
        <p:spPr>
          <a:xfrm rot="0">
            <a:off x="1028700" y="8984615"/>
            <a:ext cx="2517204" cy="273685"/>
          </a:xfrm>
          <a:prstGeom prst="rect">
            <a:avLst/>
          </a:prstGeom>
        </p:spPr>
        <p:txBody>
          <a:bodyPr anchor="t" rtlCol="false" tIns="0" lIns="0" bIns="0" rIns="0">
            <a:spAutoFit/>
          </a:bodyPr>
          <a:lstStyle/>
          <a:p>
            <a:pPr algn="ctr" marL="0" indent="0" lvl="0">
              <a:lnSpc>
                <a:spcPts val="2240"/>
              </a:lnSpc>
              <a:spcBef>
                <a:spcPct val="0"/>
              </a:spcBef>
            </a:pPr>
            <a:r>
              <a:rPr lang="en-US" sz="1600">
                <a:solidFill>
                  <a:srgbClr val="000000"/>
                </a:solidFill>
                <a:latin typeface="HK Grotesk"/>
                <a:ea typeface="HK Grotesk"/>
                <a:cs typeface="HK Grotesk"/>
                <a:sym typeface="HK Grotesk"/>
              </a:rPr>
              <a:t>*Crecimiento anual en %</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a:off x="9088415" y="7017777"/>
            <a:ext cx="637792" cy="0"/>
          </a:xfrm>
          <a:prstGeom prst="line">
            <a:avLst/>
          </a:prstGeom>
          <a:ln cap="flat" w="38100">
            <a:solidFill>
              <a:srgbClr val="000000"/>
            </a:solidFill>
            <a:prstDash val="solid"/>
            <a:headEnd type="none" len="sm" w="sm"/>
            <a:tailEnd type="triangle" len="med" w="lg"/>
          </a:ln>
        </p:spPr>
      </p:sp>
      <p:sp>
        <p:nvSpPr>
          <p:cNvPr name="Freeform 3" id="3"/>
          <p:cNvSpPr/>
          <p:nvPr/>
        </p:nvSpPr>
        <p:spPr>
          <a:xfrm flipH="false" flipV="false" rot="0">
            <a:off x="12662141" y="1028700"/>
            <a:ext cx="4597159" cy="8082917"/>
          </a:xfrm>
          <a:custGeom>
            <a:avLst/>
            <a:gdLst/>
            <a:ahLst/>
            <a:cxnLst/>
            <a:rect r="r" b="b" t="t" l="l"/>
            <a:pathLst>
              <a:path h="8082917" w="4597159">
                <a:moveTo>
                  <a:pt x="0" y="0"/>
                </a:moveTo>
                <a:lnTo>
                  <a:pt x="4597159" y="0"/>
                </a:lnTo>
                <a:lnTo>
                  <a:pt x="4597159" y="8082917"/>
                </a:lnTo>
                <a:lnTo>
                  <a:pt x="0" y="8082917"/>
                </a:lnTo>
                <a:lnTo>
                  <a:pt x="0" y="0"/>
                </a:lnTo>
                <a:close/>
              </a:path>
            </a:pathLst>
          </a:custGeom>
          <a:blipFill>
            <a:blip r:embed="rId2"/>
            <a:stretch>
              <a:fillRect l="0" t="0" r="0" b="0"/>
            </a:stretch>
          </a:blipFill>
        </p:spPr>
      </p:sp>
      <p:sp>
        <p:nvSpPr>
          <p:cNvPr name="TextBox 4" id="4"/>
          <p:cNvSpPr txBox="true"/>
          <p:nvPr/>
        </p:nvSpPr>
        <p:spPr>
          <a:xfrm rot="0">
            <a:off x="1028700" y="4161210"/>
            <a:ext cx="8576630" cy="2111375"/>
          </a:xfrm>
          <a:prstGeom prst="rect">
            <a:avLst/>
          </a:prstGeom>
        </p:spPr>
        <p:txBody>
          <a:bodyPr anchor="t" rtlCol="false" tIns="0" lIns="0" bIns="0" rIns="0">
            <a:spAutoFit/>
          </a:bodyPr>
          <a:lstStyle/>
          <a:p>
            <a:pPr algn="l" marL="0" indent="0" lvl="0">
              <a:lnSpc>
                <a:spcPts val="2800"/>
              </a:lnSpc>
              <a:spcBef>
                <a:spcPct val="0"/>
              </a:spcBef>
            </a:pPr>
            <a:r>
              <a:rPr lang="en-US" sz="2000" strike="noStrike" u="none">
                <a:solidFill>
                  <a:srgbClr val="000000"/>
                </a:solidFill>
                <a:latin typeface="HK Grotesk"/>
                <a:ea typeface="HK Grotesk"/>
                <a:cs typeface="HK Grotesk"/>
                <a:sym typeface="HK Grotesk"/>
              </a:rPr>
              <a:t>Aunque los tipos de interés subieron significativamente los últimos años (de 2,06% a 3,34%), el esfuerzo económico mensual apenas varió.</a:t>
            </a:r>
          </a:p>
          <a:p>
            <a:pPr algn="l" marL="0" indent="0" lvl="0">
              <a:lnSpc>
                <a:spcPts val="2800"/>
              </a:lnSpc>
              <a:spcBef>
                <a:spcPct val="0"/>
              </a:spcBef>
            </a:pPr>
          </a:p>
          <a:p>
            <a:pPr algn="l" marL="0" indent="0" lvl="0">
              <a:lnSpc>
                <a:spcPts val="2800"/>
              </a:lnSpc>
              <a:spcBef>
                <a:spcPct val="0"/>
              </a:spcBef>
            </a:pPr>
            <a:r>
              <a:rPr lang="en-US" sz="2000" strike="noStrike" u="none">
                <a:solidFill>
                  <a:srgbClr val="000000"/>
                </a:solidFill>
                <a:latin typeface="HK Grotesk"/>
                <a:ea typeface="HK Grotesk"/>
                <a:cs typeface="HK Grotesk"/>
                <a:sym typeface="HK Grotesk"/>
              </a:rPr>
              <a:t>Esto revela que el incremento del precio de la vivienda compensa cualquier alivio financiero, manteniendo la dificultad de acceso estable pese al contexto financiero cambiante.</a:t>
            </a:r>
          </a:p>
        </p:txBody>
      </p:sp>
      <p:sp>
        <p:nvSpPr>
          <p:cNvPr name="TextBox 5" id="5"/>
          <p:cNvSpPr txBox="true"/>
          <p:nvPr/>
        </p:nvSpPr>
        <p:spPr>
          <a:xfrm rot="0">
            <a:off x="1028700" y="942975"/>
            <a:ext cx="7239322" cy="2098675"/>
          </a:xfrm>
          <a:prstGeom prst="rect">
            <a:avLst/>
          </a:prstGeom>
        </p:spPr>
        <p:txBody>
          <a:bodyPr anchor="t" rtlCol="false" tIns="0" lIns="0" bIns="0" rIns="0">
            <a:spAutoFit/>
          </a:bodyPr>
          <a:lstStyle/>
          <a:p>
            <a:pPr algn="l">
              <a:lnSpc>
                <a:spcPts val="5599"/>
              </a:lnSpc>
            </a:pPr>
            <a:r>
              <a:rPr lang="en-US" sz="3999" b="true">
                <a:solidFill>
                  <a:srgbClr val="000000"/>
                </a:solidFill>
                <a:latin typeface="Lovelo"/>
                <a:ea typeface="Lovelo"/>
                <a:cs typeface="Lovelo"/>
                <a:sym typeface="Lovelo"/>
              </a:rPr>
              <a:t>¿CÓMO SE RELACIONAN EL TIPO DE INTERÉS, EL SALARIO Y EL PRECIO DE LA VIVIENDA?</a:t>
            </a:r>
          </a:p>
        </p:txBody>
      </p:sp>
      <p:sp>
        <p:nvSpPr>
          <p:cNvPr name="TextBox 6" id="6"/>
          <p:cNvSpPr txBox="true"/>
          <p:nvPr/>
        </p:nvSpPr>
        <p:spPr>
          <a:xfrm rot="0">
            <a:off x="342185" y="6842834"/>
            <a:ext cx="9065126" cy="273685"/>
          </a:xfrm>
          <a:prstGeom prst="rect">
            <a:avLst/>
          </a:prstGeom>
        </p:spPr>
        <p:txBody>
          <a:bodyPr anchor="t" rtlCol="false" tIns="0" lIns="0" bIns="0" rIns="0">
            <a:spAutoFit/>
          </a:bodyPr>
          <a:lstStyle/>
          <a:p>
            <a:pPr algn="ctr" marL="0" indent="0" lvl="0">
              <a:lnSpc>
                <a:spcPts val="2240"/>
              </a:lnSpc>
              <a:spcBef>
                <a:spcPct val="0"/>
              </a:spcBef>
            </a:pPr>
            <a:r>
              <a:rPr lang="en-US" b="true" sz="1600">
                <a:solidFill>
                  <a:srgbClr val="000000"/>
                </a:solidFill>
                <a:latin typeface="HK Grotesk Bold"/>
                <a:ea typeface="HK Grotesk Bold"/>
                <a:cs typeface="HK Grotesk Bold"/>
                <a:sym typeface="HK Grotesk Bold"/>
              </a:rPr>
              <a:t>Evolución del precio del metro cuadrado, el interés fijo y el esfuerzo económico medio.</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DAGqsgwOsWk</dc:identifier>
  <dcterms:modified xsi:type="dcterms:W3CDTF">2011-08-01T06:04:30Z</dcterms:modified>
  <cp:revision>1</cp:revision>
  <dc:title>Youth Housing Spain - 2020 2023</dc:title>
</cp:coreProperties>
</file>

<file path=docProps/thumbnail.jpeg>
</file>